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68" r:id="rId3"/>
    <p:sldId id="266" r:id="rId4"/>
    <p:sldId id="259" r:id="rId5"/>
    <p:sldId id="263" r:id="rId6"/>
    <p:sldId id="257" r:id="rId7"/>
    <p:sldId id="265" r:id="rId8"/>
    <p:sldId id="269" r:id="rId9"/>
    <p:sldId id="258" r:id="rId10"/>
    <p:sldId id="264" r:id="rId11"/>
    <p:sldId id="2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108" d="100"/>
          <a:sy n="108" d="100"/>
        </p:scale>
        <p:origin x="17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532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294269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442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68887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31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3585365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116326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383868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363777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5C803-4281-4236-AE76-BB8386B3C39E}"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298584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B5C803-4281-4236-AE76-BB8386B3C39E}"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152080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5C803-4281-4236-AE76-BB8386B3C39E}"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179255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B5C803-4281-4236-AE76-BB8386B3C39E}"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1310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5C803-4281-4236-AE76-BB8386B3C39E}"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1558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B5C803-4281-4236-AE76-BB8386B3C39E}"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27568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B5C803-4281-4236-AE76-BB8386B3C39E}"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A4BF-70A3-4F2A-BD70-93FE9C62D214}" type="slidenum">
              <a:rPr lang="en-GB" smtClean="0"/>
              <a:t>‹#›</a:t>
            </a:fld>
            <a:endParaRPr lang="en-GB"/>
          </a:p>
        </p:txBody>
      </p:sp>
    </p:spTree>
    <p:extLst>
      <p:ext uri="{BB962C8B-B14F-4D97-AF65-F5344CB8AC3E}">
        <p14:creationId xmlns:p14="http://schemas.microsoft.com/office/powerpoint/2010/main" val="314672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B5C803-4281-4236-AE76-BB8386B3C39E}" type="datetimeFigureOut">
              <a:rPr lang="en-GB" smtClean="0"/>
              <a:t>19/10/2023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0E1A4BF-70A3-4F2A-BD70-93FE9C62D214}" type="slidenum">
              <a:rPr lang="en-GB" smtClean="0"/>
              <a:t>‹#›</a:t>
            </a:fld>
            <a:endParaRPr lang="en-GB"/>
          </a:p>
        </p:txBody>
      </p:sp>
    </p:spTree>
    <p:extLst>
      <p:ext uri="{BB962C8B-B14F-4D97-AF65-F5344CB8AC3E}">
        <p14:creationId xmlns:p14="http://schemas.microsoft.com/office/powerpoint/2010/main" val="32768799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GZNFbozAnc" TargetMode="External"/><Relationship Id="rId2" Type="http://schemas.openxmlformats.org/officeDocument/2006/relationships/hyperlink" Target="https://www.youtube.com/watch?v=R-sv5mtcKM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youtube.com/watch?v=tXWztwxtdI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iGET9fNNlkw"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548680"/>
            <a:ext cx="5544616" cy="5509200"/>
          </a:xfrm>
          <a:prstGeom prst="rect">
            <a:avLst/>
          </a:prstGeom>
          <a:noFill/>
        </p:spPr>
        <p:txBody>
          <a:bodyPr wrap="square" rtlCol="0">
            <a:spAutoFit/>
          </a:bodyPr>
          <a:lstStyle/>
          <a:p>
            <a:pPr algn="ctr"/>
            <a:r>
              <a:rPr lang="en-GB" sz="3200" b="1" u="sng" dirty="0">
                <a:solidFill>
                  <a:schemeClr val="accent2"/>
                </a:solidFill>
                <a:latin typeface="Comic Sans MS" panose="030F0702030302020204" pitchFamily="66" charset="0"/>
              </a:rPr>
              <a:t>The Oaktree School</a:t>
            </a:r>
          </a:p>
          <a:p>
            <a:pPr algn="ctr"/>
            <a:endParaRPr lang="en-GB" sz="3200" b="1" u="sng" dirty="0">
              <a:solidFill>
                <a:schemeClr val="accent2"/>
              </a:solidFill>
              <a:latin typeface="Comic Sans MS" panose="030F0702030302020204" pitchFamily="66" charset="0"/>
            </a:endParaRPr>
          </a:p>
          <a:p>
            <a:pPr algn="ctr"/>
            <a:endParaRPr lang="en-GB" sz="3200" b="1" u="sng" dirty="0">
              <a:solidFill>
                <a:schemeClr val="accent2"/>
              </a:solidFill>
              <a:latin typeface="Comic Sans MS" panose="030F0702030302020204" pitchFamily="66" charset="0"/>
            </a:endParaRPr>
          </a:p>
          <a:p>
            <a:pPr algn="ctr"/>
            <a:endParaRPr lang="en-GB" sz="3200" b="1" u="sng" dirty="0">
              <a:solidFill>
                <a:schemeClr val="accent2"/>
              </a:solidFill>
              <a:latin typeface="Comic Sans MS" panose="030F0702030302020204" pitchFamily="66" charset="0"/>
            </a:endParaRPr>
          </a:p>
          <a:p>
            <a:pPr algn="ctr"/>
            <a:endParaRPr lang="en-GB" sz="3200" b="1" u="sng" dirty="0">
              <a:solidFill>
                <a:schemeClr val="accent2"/>
              </a:solidFill>
              <a:latin typeface="Comic Sans MS" panose="030F0702030302020204" pitchFamily="66" charset="0"/>
            </a:endParaRPr>
          </a:p>
          <a:p>
            <a:pPr algn="ctr"/>
            <a:r>
              <a:rPr lang="en-GB" sz="3200" b="1" u="sng" dirty="0">
                <a:solidFill>
                  <a:schemeClr val="accent2"/>
                </a:solidFill>
                <a:latin typeface="Comic Sans MS" panose="030F0702030302020204" pitchFamily="66" charset="0"/>
              </a:rPr>
              <a:t>Early Years Foundation Stage</a:t>
            </a:r>
          </a:p>
          <a:p>
            <a:pPr algn="ctr"/>
            <a:endParaRPr lang="en-GB" sz="3200" b="1" u="sng" dirty="0">
              <a:solidFill>
                <a:schemeClr val="accent2"/>
              </a:solidFill>
              <a:latin typeface="Comic Sans MS" panose="030F0702030302020204" pitchFamily="66" charset="0"/>
            </a:endParaRPr>
          </a:p>
          <a:p>
            <a:pPr algn="ctr"/>
            <a:r>
              <a:rPr lang="en-GB" sz="3200" b="1" u="sng" dirty="0">
                <a:solidFill>
                  <a:schemeClr val="accent2"/>
                </a:solidFill>
                <a:latin typeface="Comic Sans MS" panose="030F0702030302020204" pitchFamily="66" charset="0"/>
              </a:rPr>
              <a:t>Personal, Social and Emotional Development</a:t>
            </a:r>
          </a:p>
          <a:p>
            <a:pPr algn="ctr"/>
            <a:r>
              <a:rPr lang="en-GB" sz="3200" b="1" u="sng" dirty="0">
                <a:solidFill>
                  <a:schemeClr val="accent2"/>
                </a:solidFill>
                <a:latin typeface="Comic Sans MS" panose="030F0702030302020204" pitchFamily="66" charset="0"/>
              </a:rPr>
              <a:t>Workshop</a:t>
            </a:r>
          </a:p>
        </p:txBody>
      </p:sp>
      <p:sp>
        <p:nvSpPr>
          <p:cNvPr id="3" name="Rectangle 2"/>
          <p:cNvSpPr/>
          <p:nvPr/>
        </p:nvSpPr>
        <p:spPr>
          <a:xfrm>
            <a:off x="2987824" y="1700808"/>
            <a:ext cx="5832648" cy="461665"/>
          </a:xfrm>
          <a:prstGeom prst="rect">
            <a:avLst/>
          </a:prstGeom>
        </p:spPr>
        <p:txBody>
          <a:bodyPr wrap="square">
            <a:spAutoFit/>
          </a:bodyPr>
          <a:lstStyle/>
          <a:p>
            <a:endParaRPr lang="en-GB" sz="2400" dirty="0">
              <a:solidFill>
                <a:schemeClr val="accent4">
                  <a:lumMod val="40000"/>
                  <a:lumOff val="60000"/>
                </a:schemeClr>
              </a:solidFill>
              <a:latin typeface="Arial Narrow" panose="020B0606020202030204" pitchFamily="34" charset="0"/>
            </a:endParaRPr>
          </a:p>
        </p:txBody>
      </p:sp>
      <p:pic>
        <p:nvPicPr>
          <p:cNvPr id="5" name="Picture 4" descr="Oaktree Web logo">
            <a:extLst>
              <a:ext uri="{FF2B5EF4-FFF2-40B4-BE49-F238E27FC236}">
                <a16:creationId xmlns:a16="http://schemas.microsoft.com/office/drawing/2014/main" id="{507D196D-4092-4AC6-ADA7-83C3BE9CB9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48910" y="1412776"/>
            <a:ext cx="1398108" cy="1319248"/>
          </a:xfrm>
          <a:prstGeom prst="rect">
            <a:avLst/>
          </a:prstGeom>
          <a:noFill/>
          <a:ln>
            <a:noFill/>
          </a:ln>
          <a:extLst/>
        </p:spPr>
      </p:pic>
    </p:spTree>
    <p:extLst>
      <p:ext uri="{BB962C8B-B14F-4D97-AF65-F5344CB8AC3E}">
        <p14:creationId xmlns:p14="http://schemas.microsoft.com/office/powerpoint/2010/main" val="2262692221"/>
      </p:ext>
    </p:extLst>
  </p:cSld>
  <p:clrMapOvr>
    <a:masterClrMapping/>
  </p:clrMapOvr>
  <mc:AlternateContent xmlns:mc="http://schemas.openxmlformats.org/markup-compatibility/2006" xmlns:p14="http://schemas.microsoft.com/office/powerpoint/2010/main">
    <mc:Choice Requires="p14">
      <p:transition spd="slow" p14:dur="2000" advTm="16964"/>
    </mc:Choice>
    <mc:Fallback xmlns="">
      <p:transition spd="slow" advTm="169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472" y="260135"/>
            <a:ext cx="5544616" cy="584775"/>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Building Relationships Tips</a:t>
            </a:r>
          </a:p>
        </p:txBody>
      </p:sp>
      <p:sp>
        <p:nvSpPr>
          <p:cNvPr id="2" name="TextBox 1"/>
          <p:cNvSpPr txBox="1"/>
          <p:nvPr/>
        </p:nvSpPr>
        <p:spPr>
          <a:xfrm>
            <a:off x="1763688" y="1233530"/>
            <a:ext cx="5832648" cy="5355312"/>
          </a:xfrm>
          <a:prstGeom prst="rect">
            <a:avLst/>
          </a:prstGeom>
          <a:noFill/>
        </p:spPr>
        <p:txBody>
          <a:bodyPr wrap="square" rtlCol="0">
            <a:spAutoFit/>
          </a:bodyPr>
          <a:lstStyle/>
          <a:p>
            <a:r>
              <a:rPr lang="en-GB" dirty="0">
                <a:solidFill>
                  <a:schemeClr val="accent2"/>
                </a:solidFill>
                <a:latin typeface="Calibri" panose="020F0502020204030204" pitchFamily="34" charset="0"/>
                <a:cs typeface="Calibri" panose="020F0502020204030204" pitchFamily="34" charset="0"/>
              </a:rPr>
              <a:t>Encourage and support your child to -</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build relationships with special friends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interact with others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play alongside others</a:t>
            </a:r>
          </a:p>
          <a:p>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play co-operatively with others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show affection and concern for others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join in with others play</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initiate play with others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take steps to restore conflicts </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Takes account of what others say </a:t>
            </a:r>
          </a:p>
        </p:txBody>
      </p:sp>
      <p:sp>
        <p:nvSpPr>
          <p:cNvPr id="3" name="TextBox 2"/>
          <p:cNvSpPr txBox="1"/>
          <p:nvPr/>
        </p:nvSpPr>
        <p:spPr>
          <a:xfrm>
            <a:off x="395536" y="2413337"/>
            <a:ext cx="1152128" cy="2308324"/>
          </a:xfrm>
          <a:prstGeom prst="rect">
            <a:avLst/>
          </a:prstGeom>
          <a:noFill/>
        </p:spPr>
        <p:txBody>
          <a:bodyPr wrap="square" rtlCol="0">
            <a:spAutoFit/>
          </a:bodyPr>
          <a:lstStyle/>
          <a:p>
            <a:r>
              <a:rPr lang="en-GB" dirty="0">
                <a:solidFill>
                  <a:schemeClr val="accent2"/>
                </a:solidFill>
                <a:hlinkClick r:id="rId2"/>
              </a:rPr>
              <a:t>https://www.youtube.com/watch?v=R-sv5mtcKMM</a:t>
            </a:r>
            <a:endParaRPr lang="en-GB" dirty="0">
              <a:solidFill>
                <a:schemeClr val="accent2"/>
              </a:solidFill>
            </a:endParaRPr>
          </a:p>
          <a:p>
            <a:endParaRPr lang="en-GB" dirty="0">
              <a:solidFill>
                <a:schemeClr val="accent2"/>
              </a:solidFill>
            </a:endParaRPr>
          </a:p>
        </p:txBody>
      </p:sp>
      <p:sp>
        <p:nvSpPr>
          <p:cNvPr id="5" name="TextBox 4"/>
          <p:cNvSpPr txBox="1"/>
          <p:nvPr/>
        </p:nvSpPr>
        <p:spPr>
          <a:xfrm>
            <a:off x="372344" y="4699010"/>
            <a:ext cx="1152128" cy="2031325"/>
          </a:xfrm>
          <a:prstGeom prst="rect">
            <a:avLst/>
          </a:prstGeom>
          <a:noFill/>
        </p:spPr>
        <p:txBody>
          <a:bodyPr wrap="square" rtlCol="0">
            <a:spAutoFit/>
          </a:bodyPr>
          <a:lstStyle/>
          <a:p>
            <a:r>
              <a:rPr lang="en-GB" dirty="0">
                <a:solidFill>
                  <a:schemeClr val="accent2"/>
                </a:solidFill>
                <a:hlinkClick r:id="rId3"/>
              </a:rPr>
              <a:t>https://www.youtube.com/watch?v=XGZNFbozAnc</a:t>
            </a:r>
            <a:endParaRPr lang="en-GB" dirty="0">
              <a:solidFill>
                <a:schemeClr val="accent2"/>
              </a:solidFill>
            </a:endParaRPr>
          </a:p>
          <a:p>
            <a:endParaRPr lang="en-GB" dirty="0">
              <a:solidFill>
                <a:schemeClr val="accent2"/>
              </a:solidFill>
            </a:endParaRPr>
          </a:p>
        </p:txBody>
      </p:sp>
      <p:pic>
        <p:nvPicPr>
          <p:cNvPr id="6" name="Picture 5" descr="Oaktree Web logo">
            <a:extLst>
              <a:ext uri="{FF2B5EF4-FFF2-40B4-BE49-F238E27FC236}">
                <a16:creationId xmlns:a16="http://schemas.microsoft.com/office/drawing/2014/main" id="{D85815E1-6FE1-4D2B-B9FE-808415699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2921096820"/>
      </p:ext>
    </p:extLst>
  </p:cSld>
  <p:clrMapOvr>
    <a:masterClrMapping/>
  </p:clrMapOvr>
  <mc:AlternateContent xmlns:mc="http://schemas.openxmlformats.org/markup-compatibility/2006" xmlns:p14="http://schemas.microsoft.com/office/powerpoint/2010/main">
    <mc:Choice Requires="p14">
      <p:transition spd="slow" p14:dur="2000" advTm="41941"/>
    </mc:Choice>
    <mc:Fallback xmlns="">
      <p:transition spd="slow" advTm="419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05925"/>
            <a:ext cx="5544616" cy="584775"/>
          </a:xfrm>
          <a:prstGeom prst="rect">
            <a:avLst/>
          </a:prstGeom>
          <a:noFill/>
        </p:spPr>
        <p:txBody>
          <a:bodyPr wrap="square" rtlCol="0">
            <a:spAutoFit/>
          </a:bodyPr>
          <a:lstStyle/>
          <a:p>
            <a:pPr algn="ctr"/>
            <a:r>
              <a:rPr lang="en-GB" sz="3200" b="1" u="sng" dirty="0">
                <a:solidFill>
                  <a:schemeClr val="accent2"/>
                </a:solidFill>
                <a:latin typeface="Comic Sans MS" panose="030F0702030302020204" pitchFamily="66" charset="0"/>
              </a:rPr>
              <a:t>Phrases</a:t>
            </a:r>
          </a:p>
        </p:txBody>
      </p:sp>
      <p:graphicFrame>
        <p:nvGraphicFramePr>
          <p:cNvPr id="3" name="Table 2"/>
          <p:cNvGraphicFramePr>
            <a:graphicFrameLocks noGrp="1"/>
          </p:cNvGraphicFramePr>
          <p:nvPr>
            <p:extLst>
              <p:ext uri="{D42A27DB-BD31-4B8C-83A1-F6EECF244321}">
                <p14:modId xmlns:p14="http://schemas.microsoft.com/office/powerpoint/2010/main" val="1721260739"/>
              </p:ext>
            </p:extLst>
          </p:nvPr>
        </p:nvGraphicFramePr>
        <p:xfrm>
          <a:off x="1115616" y="1008167"/>
          <a:ext cx="5897880" cy="5451520"/>
        </p:xfrm>
        <a:graphic>
          <a:graphicData uri="http://schemas.openxmlformats.org/drawingml/2006/table">
            <a:tbl>
              <a:tblPr firstRow="1" firstCol="1" bandRow="1">
                <a:tableStyleId>{5C22544A-7EE6-4342-B048-85BDC9FD1C3A}</a:tableStyleId>
              </a:tblPr>
              <a:tblGrid>
                <a:gridCol w="2948940">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tblGrid>
              <a:tr h="312336">
                <a:tc>
                  <a:txBody>
                    <a:bodyPr/>
                    <a:lstStyle/>
                    <a:p>
                      <a:pPr>
                        <a:lnSpc>
                          <a:spcPct val="107000"/>
                        </a:lnSpc>
                        <a:spcAft>
                          <a:spcPts val="0"/>
                        </a:spcAft>
                      </a:pPr>
                      <a:r>
                        <a:rPr lang="en-GB" sz="1800" dirty="0">
                          <a:effectLst/>
                        </a:rPr>
                        <a:t>Instead of…</a:t>
                      </a:r>
                      <a:endParaRPr lang="en-GB"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800" dirty="0">
                          <a:effectLst/>
                        </a:rPr>
                        <a:t>Try…</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32740">
                <a:tc>
                  <a:txBody>
                    <a:bodyPr/>
                    <a:lstStyle/>
                    <a:p>
                      <a:pPr>
                        <a:lnSpc>
                          <a:spcPct val="107000"/>
                        </a:lnSpc>
                        <a:spcAft>
                          <a:spcPts val="0"/>
                        </a:spcAft>
                      </a:pPr>
                      <a:r>
                        <a:rPr lang="en-GB" sz="2000" dirty="0">
                          <a:solidFill>
                            <a:schemeClr val="accent2"/>
                          </a:solidFill>
                          <a:effectLst/>
                        </a:rPr>
                        <a:t>I want….</a:t>
                      </a:r>
                    </a:p>
                    <a:p>
                      <a:pPr>
                        <a:lnSpc>
                          <a:spcPct val="107000"/>
                        </a:lnSpc>
                        <a:spcAft>
                          <a:spcPts val="0"/>
                        </a:spcAft>
                      </a:pPr>
                      <a:r>
                        <a:rPr lang="en-GB" sz="2000" dirty="0">
                          <a:solidFill>
                            <a:schemeClr val="accent2"/>
                          </a:solidFill>
                          <a:effectLst/>
                        </a:rPr>
                        <a:t> </a:t>
                      </a:r>
                      <a:endParaRPr lang="en-GB" sz="2000" dirty="0">
                        <a:solidFill>
                          <a:schemeClr val="accent2"/>
                        </a:solidFill>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2000" dirty="0">
                          <a:solidFill>
                            <a:schemeClr val="accent2"/>
                          </a:solidFill>
                          <a:effectLst/>
                        </a:rPr>
                        <a:t>Please can I have.</a:t>
                      </a:r>
                      <a:endParaRPr lang="en-GB" sz="2000" dirty="0">
                        <a:solidFill>
                          <a:schemeClr val="accent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28955">
                <a:tc>
                  <a:txBody>
                    <a:bodyPr/>
                    <a:lstStyle/>
                    <a:p>
                      <a:pPr>
                        <a:lnSpc>
                          <a:spcPct val="107000"/>
                        </a:lnSpc>
                        <a:spcAft>
                          <a:spcPts val="0"/>
                        </a:spcAft>
                      </a:pPr>
                      <a:r>
                        <a:rPr lang="en-GB" sz="2000" dirty="0">
                          <a:solidFill>
                            <a:schemeClr val="accent2"/>
                          </a:solidFill>
                          <a:effectLst/>
                        </a:rPr>
                        <a:t>No!</a:t>
                      </a:r>
                      <a:endParaRPr lang="en-GB" sz="2000" dirty="0">
                        <a:solidFill>
                          <a:schemeClr val="accent2"/>
                        </a:solidFill>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2000">
                          <a:solidFill>
                            <a:schemeClr val="accent2"/>
                          </a:solidFill>
                          <a:effectLst/>
                        </a:rPr>
                        <a:t>No thank you.</a:t>
                      </a:r>
                    </a:p>
                    <a:p>
                      <a:pPr marL="342900" lvl="0" indent="-342900">
                        <a:lnSpc>
                          <a:spcPct val="107000"/>
                        </a:lnSpc>
                        <a:spcAft>
                          <a:spcPts val="0"/>
                        </a:spcAft>
                        <a:buFont typeface="Symbol"/>
                        <a:buChar char=""/>
                      </a:pPr>
                      <a:r>
                        <a:rPr lang="en-GB" sz="2000">
                          <a:solidFill>
                            <a:schemeClr val="accent2"/>
                          </a:solidFill>
                          <a:effectLst/>
                        </a:rPr>
                        <a:t>You can have it next.</a:t>
                      </a:r>
                    </a:p>
                    <a:p>
                      <a:pPr marL="342900" lvl="0" indent="-342900">
                        <a:lnSpc>
                          <a:spcPct val="107000"/>
                        </a:lnSpc>
                        <a:spcAft>
                          <a:spcPts val="0"/>
                        </a:spcAft>
                        <a:buFont typeface="Symbol"/>
                        <a:buChar char=""/>
                      </a:pPr>
                      <a:r>
                        <a:rPr lang="en-GB" sz="2000">
                          <a:solidFill>
                            <a:schemeClr val="accent2"/>
                          </a:solidFill>
                          <a:effectLst/>
                        </a:rPr>
                        <a:t>You can have it when I’m finished. </a:t>
                      </a:r>
                    </a:p>
                    <a:p>
                      <a:pPr marL="457200">
                        <a:lnSpc>
                          <a:spcPct val="107000"/>
                        </a:lnSpc>
                        <a:spcAft>
                          <a:spcPts val="0"/>
                        </a:spcAft>
                      </a:pPr>
                      <a:r>
                        <a:rPr lang="en-GB" sz="2000">
                          <a:solidFill>
                            <a:schemeClr val="accent2"/>
                          </a:solidFill>
                          <a:effectLst/>
                        </a:rPr>
                        <a:t> </a:t>
                      </a:r>
                      <a:endParaRPr lang="en-GB" sz="2000">
                        <a:solidFill>
                          <a:schemeClr val="accent2"/>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99745">
                <a:tc>
                  <a:txBody>
                    <a:bodyPr/>
                    <a:lstStyle/>
                    <a:p>
                      <a:pPr>
                        <a:lnSpc>
                          <a:spcPct val="107000"/>
                        </a:lnSpc>
                        <a:spcAft>
                          <a:spcPts val="0"/>
                        </a:spcAft>
                      </a:pPr>
                      <a:r>
                        <a:rPr lang="en-GB" sz="2000">
                          <a:solidFill>
                            <a:schemeClr val="accent2"/>
                          </a:solidFill>
                          <a:effectLst/>
                        </a:rPr>
                        <a:t>It’s mine!</a:t>
                      </a:r>
                    </a:p>
                    <a:p>
                      <a:pPr>
                        <a:lnSpc>
                          <a:spcPct val="107000"/>
                        </a:lnSpc>
                        <a:spcAft>
                          <a:spcPts val="0"/>
                        </a:spcAft>
                      </a:pPr>
                      <a:r>
                        <a:rPr lang="en-GB" sz="2000">
                          <a:solidFill>
                            <a:schemeClr val="accent2"/>
                          </a:solidFill>
                          <a:effectLst/>
                        </a:rPr>
                        <a:t>He’s/She’s not sharing</a:t>
                      </a:r>
                    </a:p>
                    <a:p>
                      <a:pPr>
                        <a:lnSpc>
                          <a:spcPct val="107000"/>
                        </a:lnSpc>
                        <a:spcAft>
                          <a:spcPts val="0"/>
                        </a:spcAft>
                      </a:pPr>
                      <a:r>
                        <a:rPr lang="en-GB" sz="2000">
                          <a:solidFill>
                            <a:schemeClr val="accent2"/>
                          </a:solidFill>
                          <a:effectLst/>
                        </a:rPr>
                        <a:t> </a:t>
                      </a:r>
                      <a:endParaRPr lang="en-GB" sz="2000">
                        <a:solidFill>
                          <a:schemeClr val="accent2"/>
                        </a:solidFill>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2000" dirty="0">
                          <a:solidFill>
                            <a:schemeClr val="accent2"/>
                          </a:solidFill>
                          <a:effectLst/>
                        </a:rPr>
                        <a:t>No thank you.</a:t>
                      </a:r>
                    </a:p>
                    <a:p>
                      <a:pPr marL="342900" lvl="0" indent="-342900">
                        <a:lnSpc>
                          <a:spcPct val="107000"/>
                        </a:lnSpc>
                        <a:spcAft>
                          <a:spcPts val="0"/>
                        </a:spcAft>
                        <a:buFont typeface="Symbol"/>
                        <a:buChar char=""/>
                      </a:pPr>
                      <a:r>
                        <a:rPr lang="en-GB" sz="2000" dirty="0">
                          <a:solidFill>
                            <a:schemeClr val="accent2"/>
                          </a:solidFill>
                          <a:effectLst/>
                        </a:rPr>
                        <a:t>Please can I have it? </a:t>
                      </a:r>
                    </a:p>
                    <a:p>
                      <a:pPr marL="342900" lvl="0" indent="-342900">
                        <a:lnSpc>
                          <a:spcPct val="107000"/>
                        </a:lnSpc>
                        <a:spcAft>
                          <a:spcPts val="0"/>
                        </a:spcAft>
                        <a:buFont typeface="Symbol"/>
                        <a:buChar char=""/>
                      </a:pPr>
                      <a:r>
                        <a:rPr lang="en-GB" sz="2000" dirty="0">
                          <a:solidFill>
                            <a:schemeClr val="accent2"/>
                          </a:solidFill>
                          <a:effectLst/>
                        </a:rPr>
                        <a:t>I haven’t finished yet, you can have it when I’m done.</a:t>
                      </a:r>
                    </a:p>
                  </a:txBody>
                  <a:tcPr marL="68580" marR="68580" marT="0" marB="0"/>
                </a:tc>
                <a:extLst>
                  <a:ext uri="{0D108BD9-81ED-4DB2-BD59-A6C34878D82A}">
                    <a16:rowId xmlns:a16="http://schemas.microsoft.com/office/drawing/2014/main" val="10003"/>
                  </a:ext>
                </a:extLst>
              </a:tr>
              <a:tr h="499745">
                <a:tc>
                  <a:txBody>
                    <a:bodyPr/>
                    <a:lstStyle/>
                    <a:p>
                      <a:pPr>
                        <a:lnSpc>
                          <a:spcPct val="107000"/>
                        </a:lnSpc>
                        <a:spcAft>
                          <a:spcPts val="0"/>
                        </a:spcAft>
                      </a:pPr>
                      <a:r>
                        <a:rPr lang="en-GB" sz="2000" dirty="0">
                          <a:solidFill>
                            <a:schemeClr val="accent2"/>
                          </a:solidFill>
                          <a:effectLst/>
                          <a:latin typeface="Calibri"/>
                          <a:ea typeface="Calibri"/>
                          <a:cs typeface="Times New Roman"/>
                        </a:rPr>
                        <a:t>You are naughty!</a:t>
                      </a:r>
                    </a:p>
                  </a:txBody>
                  <a:tcPr marL="68580" marR="68580" marT="0" marB="0"/>
                </a:tc>
                <a:tc>
                  <a:txBody>
                    <a:bodyPr/>
                    <a:lstStyle/>
                    <a:p>
                      <a:pPr marL="342900" lvl="0" indent="-342900">
                        <a:lnSpc>
                          <a:spcPct val="107000"/>
                        </a:lnSpc>
                        <a:spcAft>
                          <a:spcPts val="0"/>
                        </a:spcAft>
                        <a:buFont typeface="Symbol"/>
                        <a:buChar char=""/>
                      </a:pPr>
                      <a:r>
                        <a:rPr lang="en-GB" sz="2000" dirty="0">
                          <a:solidFill>
                            <a:schemeClr val="accent2"/>
                          </a:solidFill>
                          <a:effectLst/>
                        </a:rPr>
                        <a:t>That’s not a good choice.</a:t>
                      </a:r>
                      <a:r>
                        <a:rPr lang="en-GB" sz="2000" baseline="0" dirty="0">
                          <a:solidFill>
                            <a:schemeClr val="accent2"/>
                          </a:solidFill>
                          <a:effectLst/>
                        </a:rPr>
                        <a:t> How can you make a good choice next time?</a:t>
                      </a:r>
                      <a:endParaRPr lang="en-GB" sz="2000" dirty="0">
                        <a:solidFill>
                          <a:schemeClr val="accent2"/>
                        </a:solidFill>
                        <a:effectLst/>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4" descr="Oaktree Web logo">
            <a:extLst>
              <a:ext uri="{FF2B5EF4-FFF2-40B4-BE49-F238E27FC236}">
                <a16:creationId xmlns:a16="http://schemas.microsoft.com/office/drawing/2014/main" id="{FFA210B0-16F7-48F5-845D-BCE7B5BF15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2354504541"/>
      </p:ext>
    </p:extLst>
  </p:cSld>
  <p:clrMapOvr>
    <a:masterClrMapping/>
  </p:clrMapOvr>
  <mc:AlternateContent xmlns:mc="http://schemas.openxmlformats.org/markup-compatibility/2006" xmlns:p14="http://schemas.microsoft.com/office/powerpoint/2010/main">
    <mc:Choice Requires="p14">
      <p:transition spd="slow" p14:dur="2000" advTm="14366"/>
    </mc:Choice>
    <mc:Fallback xmlns="">
      <p:transition spd="slow" advTm="143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260648"/>
            <a:ext cx="5544616" cy="1077218"/>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Personal, Social and Emotional Development</a:t>
            </a:r>
          </a:p>
        </p:txBody>
      </p:sp>
      <p:sp>
        <p:nvSpPr>
          <p:cNvPr id="3" name="Rectangle 2"/>
          <p:cNvSpPr/>
          <p:nvPr/>
        </p:nvSpPr>
        <p:spPr>
          <a:xfrm>
            <a:off x="683568" y="1720840"/>
            <a:ext cx="6768752"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accent2"/>
                </a:solidFill>
                <a:latin typeface="Calibri" panose="020F0502020204030204" pitchFamily="34" charset="0"/>
                <a:cs typeface="Calibri" panose="020F0502020204030204" pitchFamily="34" charset="0"/>
              </a:rPr>
              <a:t>Personal, Social and Emotional Development (PSED) is recognised as one of the building blocks of success in life. </a:t>
            </a:r>
          </a:p>
          <a:p>
            <a:pPr marL="342900" indent="-342900">
              <a:buFont typeface="Arial" panose="020B0604020202020204" pitchFamily="34" charset="0"/>
              <a:buChar char="•"/>
            </a:pPr>
            <a:r>
              <a:rPr lang="en-GB" sz="2400" dirty="0">
                <a:solidFill>
                  <a:schemeClr val="accent2"/>
                </a:solidFill>
                <a:latin typeface="Calibri" panose="020F0502020204030204" pitchFamily="34" charset="0"/>
                <a:cs typeface="Calibri" panose="020F0502020204030204" pitchFamily="34" charset="0"/>
              </a:rPr>
              <a:t>It supports children’s development by helping them to interact effectively and develop positive attitudes to themselves and others. </a:t>
            </a:r>
          </a:p>
          <a:p>
            <a:pPr marL="342900" indent="-342900">
              <a:buFont typeface="Arial" panose="020B0604020202020204" pitchFamily="34" charset="0"/>
              <a:buChar char="•"/>
            </a:pPr>
            <a:r>
              <a:rPr lang="en-GB" sz="2400" dirty="0">
                <a:solidFill>
                  <a:schemeClr val="accent2"/>
                </a:solidFill>
                <a:latin typeface="Calibri" panose="020F0502020204030204" pitchFamily="34" charset="0"/>
                <a:cs typeface="Calibri" panose="020F0502020204030204" pitchFamily="34" charset="0"/>
              </a:rPr>
              <a:t>This does not happen in isolation and relies on influential adults such as parents and other familiar adults providing them with positive feedback and modelling appropriate behaviour.</a:t>
            </a:r>
          </a:p>
        </p:txBody>
      </p:sp>
      <p:pic>
        <p:nvPicPr>
          <p:cNvPr id="5" name="Picture 4" descr="Oaktree Web logo">
            <a:extLst>
              <a:ext uri="{FF2B5EF4-FFF2-40B4-BE49-F238E27FC236}">
                <a16:creationId xmlns:a16="http://schemas.microsoft.com/office/drawing/2014/main" id="{6BA3EE26-73C3-4477-AEEF-D0AC53007C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3327263256"/>
      </p:ext>
    </p:extLst>
  </p:cSld>
  <p:clrMapOvr>
    <a:masterClrMapping/>
  </p:clrMapOvr>
  <mc:AlternateContent xmlns:mc="http://schemas.openxmlformats.org/markup-compatibility/2006" xmlns:p14="http://schemas.microsoft.com/office/powerpoint/2010/main">
    <mc:Choice Requires="p14">
      <p:transition spd="slow" p14:dur="2000" advTm="30925"/>
    </mc:Choice>
    <mc:Fallback xmlns="">
      <p:transition spd="slow" advTm="309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04664"/>
            <a:ext cx="6480720" cy="1077218"/>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Personal, Social and Emotional Development</a:t>
            </a:r>
          </a:p>
        </p:txBody>
      </p:sp>
      <p:sp>
        <p:nvSpPr>
          <p:cNvPr id="5" name="TextBox 4"/>
          <p:cNvSpPr txBox="1"/>
          <p:nvPr/>
        </p:nvSpPr>
        <p:spPr>
          <a:xfrm>
            <a:off x="1043608" y="2132856"/>
            <a:ext cx="4932953" cy="2246769"/>
          </a:xfrm>
          <a:prstGeom prst="rect">
            <a:avLst/>
          </a:prstGeom>
          <a:noFill/>
        </p:spPr>
        <p:txBody>
          <a:bodyPr wrap="none" rtlCol="0">
            <a:spAutoFit/>
          </a:bodyPr>
          <a:lstStyle/>
          <a:p>
            <a:r>
              <a:rPr lang="en-GB" sz="2800" dirty="0">
                <a:solidFill>
                  <a:schemeClr val="accent2"/>
                </a:solidFill>
                <a:latin typeface="Calibri" panose="020F0502020204030204" pitchFamily="34" charset="0"/>
                <a:cs typeface="Calibri" panose="020F0502020204030204" pitchFamily="34" charset="0"/>
              </a:rPr>
              <a:t>PSED Early Learning Goals (ELGs)</a:t>
            </a:r>
          </a:p>
          <a:p>
            <a:endParaRPr lang="en-GB" sz="2800"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Self-regulation</a:t>
            </a:r>
          </a:p>
          <a:p>
            <a:pPr marL="285750" indent="-28575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Managing Self</a:t>
            </a:r>
          </a:p>
          <a:p>
            <a:pPr marL="285750" indent="-28575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Building Relationships</a:t>
            </a:r>
          </a:p>
        </p:txBody>
      </p:sp>
      <p:pic>
        <p:nvPicPr>
          <p:cNvPr id="8" name="Picture 7" descr="Oaktree Web logo">
            <a:extLst>
              <a:ext uri="{FF2B5EF4-FFF2-40B4-BE49-F238E27FC236}">
                <a16:creationId xmlns:a16="http://schemas.microsoft.com/office/drawing/2014/main" id="{CC7205E7-7EA1-400A-BCD2-9A1743BB9A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1016304129"/>
      </p:ext>
    </p:extLst>
  </p:cSld>
  <p:clrMapOvr>
    <a:masterClrMapping/>
  </p:clrMapOvr>
  <mc:AlternateContent xmlns:mc="http://schemas.openxmlformats.org/markup-compatibility/2006" xmlns:p14="http://schemas.microsoft.com/office/powerpoint/2010/main">
    <mc:Choice Requires="p14">
      <p:transition spd="slow" p14:dur="2000" advTm="33572"/>
    </mc:Choice>
    <mc:Fallback xmlns="">
      <p:transition spd="slow" advTm="335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588" y="332656"/>
            <a:ext cx="6264696" cy="584775"/>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Self Regulation</a:t>
            </a:r>
          </a:p>
        </p:txBody>
      </p:sp>
      <p:sp>
        <p:nvSpPr>
          <p:cNvPr id="2" name="TextBox 1"/>
          <p:cNvSpPr txBox="1"/>
          <p:nvPr/>
        </p:nvSpPr>
        <p:spPr>
          <a:xfrm>
            <a:off x="611560" y="1340768"/>
            <a:ext cx="6912768"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This goal helps children to develop confidence in who they are and what they can do, as well as expressing their own ideas.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We know that although many children have several people who care deeply about them all children need to have at least one person who is ‘on their side’ for them to really thrive.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This helps children feel valued and special and gives them a sense of self-worth. This in turn leads to them being confident with others and knowing when they need support from other people.</a:t>
            </a:r>
            <a:endParaRPr lang="en-GB" u="sng" dirty="0">
              <a:solidFill>
                <a:schemeClr val="accent2"/>
              </a:solidFill>
              <a:latin typeface="Calibri" panose="020F0502020204030204" pitchFamily="34" charset="0"/>
              <a:cs typeface="Calibri" panose="020F0502020204030204" pitchFamily="34" charset="0"/>
            </a:endParaRPr>
          </a:p>
          <a:p>
            <a:endParaRPr lang="en-GB" u="sng" dirty="0">
              <a:solidFill>
                <a:schemeClr val="accent2"/>
              </a:solidFill>
              <a:latin typeface="Calibri" panose="020F0502020204030204" pitchFamily="34" charset="0"/>
              <a:cs typeface="Calibri" panose="020F0502020204030204" pitchFamily="34" charset="0"/>
            </a:endParaRPr>
          </a:p>
          <a:p>
            <a:pPr algn="ctr"/>
            <a:r>
              <a:rPr lang="en-GB" i="1" u="sng" dirty="0">
                <a:solidFill>
                  <a:schemeClr val="accent2"/>
                </a:solidFill>
                <a:latin typeface="Calibri" panose="020F0502020204030204" pitchFamily="34" charset="0"/>
                <a:cs typeface="Calibri" panose="020F0502020204030204" pitchFamily="34" charset="0"/>
              </a:rPr>
              <a:t>Early Learning Goal</a:t>
            </a:r>
          </a:p>
          <a:p>
            <a:r>
              <a:rPr lang="en-GB" i="1" dirty="0">
                <a:solidFill>
                  <a:schemeClr val="accent2"/>
                </a:solidFill>
                <a:latin typeface="Calibri" panose="020F0502020204030204" pitchFamily="34" charset="0"/>
                <a:cs typeface="Calibri" panose="020F0502020204030204" pitchFamily="34" charset="0"/>
              </a:rPr>
              <a:t>Children at the expected level of development will:</a:t>
            </a:r>
          </a:p>
          <a:p>
            <a:r>
              <a:rPr lang="en-GB" i="1" dirty="0">
                <a:solidFill>
                  <a:schemeClr val="accent2"/>
                </a:solidFill>
                <a:latin typeface="Calibri" panose="020F0502020204030204" pitchFamily="34" charset="0"/>
                <a:cs typeface="Calibri" panose="020F0502020204030204" pitchFamily="34" charset="0"/>
              </a:rPr>
              <a:t>- Show an understanding of their own feelings and those of others, and begin to regulate their behaviour accordingly;</a:t>
            </a:r>
          </a:p>
          <a:p>
            <a:r>
              <a:rPr lang="en-GB" i="1" dirty="0">
                <a:solidFill>
                  <a:schemeClr val="accent2"/>
                </a:solidFill>
                <a:latin typeface="Calibri" panose="020F0502020204030204" pitchFamily="34" charset="0"/>
                <a:cs typeface="Calibri" panose="020F0502020204030204" pitchFamily="34" charset="0"/>
              </a:rPr>
              <a:t>- Set and work towards simple goals, being able to wait for what they want and control their immediate impulses when appropriate;</a:t>
            </a:r>
          </a:p>
          <a:p>
            <a:r>
              <a:rPr lang="en-GB" i="1" dirty="0">
                <a:solidFill>
                  <a:schemeClr val="accent2"/>
                </a:solidFill>
                <a:latin typeface="Calibri" panose="020F0502020204030204" pitchFamily="34" charset="0"/>
                <a:cs typeface="Calibri" panose="020F0502020204030204" pitchFamily="34" charset="0"/>
              </a:rPr>
              <a:t>- Give focused attention to what the teacher says, responding appropriately even when engaged in activity, and show an ability to follow instructions involving several ideas or actions.</a:t>
            </a:r>
          </a:p>
        </p:txBody>
      </p:sp>
      <p:pic>
        <p:nvPicPr>
          <p:cNvPr id="5" name="Picture 4" descr="Oaktree Web logo">
            <a:extLst>
              <a:ext uri="{FF2B5EF4-FFF2-40B4-BE49-F238E27FC236}">
                <a16:creationId xmlns:a16="http://schemas.microsoft.com/office/drawing/2014/main" id="{40E0E77D-79BF-4DF8-841D-1CD64443BD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pic>
        <p:nvPicPr>
          <p:cNvPr id="3" name="Audio 2">
            <a:hlinkClick r:id="" action="ppaction://media"/>
            <a:extLst>
              <a:ext uri="{FF2B5EF4-FFF2-40B4-BE49-F238E27FC236}">
                <a16:creationId xmlns:a16="http://schemas.microsoft.com/office/drawing/2014/main" id="{1F1435E4-E2ED-4B83-A160-901546B91C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01134296"/>
      </p:ext>
    </p:extLst>
  </p:cSld>
  <p:clrMapOvr>
    <a:masterClrMapping/>
  </p:clrMapOvr>
  <mc:AlternateContent xmlns:mc="http://schemas.openxmlformats.org/markup-compatibility/2006" xmlns:p14="http://schemas.microsoft.com/office/powerpoint/2010/main">
    <mc:Choice Requires="p14">
      <p:transition spd="slow" p14:dur="2000" advTm="65286"/>
    </mc:Choice>
    <mc:Fallback xmlns="">
      <p:transition spd="slow" advTm="6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260648"/>
            <a:ext cx="6768752" cy="584775"/>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Self-Regulation Tips</a:t>
            </a:r>
          </a:p>
        </p:txBody>
      </p:sp>
      <p:sp>
        <p:nvSpPr>
          <p:cNvPr id="2" name="TextBox 1"/>
          <p:cNvSpPr txBox="1"/>
          <p:nvPr/>
        </p:nvSpPr>
        <p:spPr>
          <a:xfrm>
            <a:off x="1331640" y="1337866"/>
            <a:ext cx="6120680" cy="4801314"/>
          </a:xfrm>
          <a:prstGeom prst="rect">
            <a:avLst/>
          </a:prstGeom>
          <a:noFill/>
        </p:spPr>
        <p:txBody>
          <a:bodyPr wrap="square" rtlCol="0">
            <a:spAutoFit/>
          </a:bodyPr>
          <a:lstStyle/>
          <a:p>
            <a:r>
              <a:rPr lang="en-GB" dirty="0">
                <a:solidFill>
                  <a:schemeClr val="accent2"/>
                </a:solidFill>
                <a:latin typeface="Calibri" panose="020F0502020204030204" pitchFamily="34" charset="0"/>
                <a:cs typeface="Calibri" panose="020F0502020204030204" pitchFamily="34" charset="0"/>
              </a:rPr>
              <a:t>Build your child’ ability to self regulate through providing opportunities for them to be –</a:t>
            </a:r>
          </a:p>
          <a:p>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Give time to children to self sooth. Sometimes they need time to reflect on a difficult situation before they are able to talk it through.</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Give children strategies for staying calm in the face of frustration. Talk them through why we take turns, wait politely, tidy up after ourselves and so on.</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Encourage them to think about their own feelings and those of others by giving explicit examples of how others might feel in particular scenarios.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Give children space to calm down and return to an activity.</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p:txBody>
      </p:sp>
      <p:sp>
        <p:nvSpPr>
          <p:cNvPr id="3" name="TextBox 2"/>
          <p:cNvSpPr txBox="1"/>
          <p:nvPr/>
        </p:nvSpPr>
        <p:spPr>
          <a:xfrm>
            <a:off x="251520" y="4365104"/>
            <a:ext cx="1008112" cy="2308324"/>
          </a:xfrm>
          <a:prstGeom prst="rect">
            <a:avLst/>
          </a:prstGeom>
          <a:noFill/>
        </p:spPr>
        <p:txBody>
          <a:bodyPr wrap="square" rtlCol="0">
            <a:spAutoFit/>
          </a:bodyPr>
          <a:lstStyle/>
          <a:p>
            <a:r>
              <a:rPr lang="en-GB" dirty="0">
                <a:solidFill>
                  <a:schemeClr val="accent2"/>
                </a:solidFill>
                <a:hlinkClick r:id="rId4"/>
              </a:rPr>
              <a:t>https://www.youtube.com/watch?v=tXWztwxtdIg</a:t>
            </a:r>
            <a:endParaRPr lang="en-GB" dirty="0">
              <a:solidFill>
                <a:schemeClr val="accent2"/>
              </a:solidFill>
            </a:endParaRPr>
          </a:p>
          <a:p>
            <a:endParaRPr lang="en-GB" dirty="0">
              <a:solidFill>
                <a:schemeClr val="accent2"/>
              </a:solidFill>
            </a:endParaRPr>
          </a:p>
        </p:txBody>
      </p:sp>
      <p:pic>
        <p:nvPicPr>
          <p:cNvPr id="5" name="Picture 4" descr="Oaktree Web logo">
            <a:extLst>
              <a:ext uri="{FF2B5EF4-FFF2-40B4-BE49-F238E27FC236}">
                <a16:creationId xmlns:a16="http://schemas.microsoft.com/office/drawing/2014/main" id="{EF05B6EA-0DF6-4687-BEA1-3EC70D331A7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pic>
        <p:nvPicPr>
          <p:cNvPr id="7" name="Audio 6">
            <a:hlinkClick r:id="" action="ppaction://media"/>
            <a:extLst>
              <a:ext uri="{FF2B5EF4-FFF2-40B4-BE49-F238E27FC236}">
                <a16:creationId xmlns:a16="http://schemas.microsoft.com/office/drawing/2014/main" id="{FFA7FCEE-75CA-4B3A-A40C-AFE74246D5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75803522"/>
      </p:ext>
    </p:extLst>
  </p:cSld>
  <p:clrMapOvr>
    <a:masterClrMapping/>
  </p:clrMapOvr>
  <mc:AlternateContent xmlns:mc="http://schemas.openxmlformats.org/markup-compatibility/2006" xmlns:p14="http://schemas.microsoft.com/office/powerpoint/2010/main">
    <mc:Choice Requires="p14">
      <p:transition spd="slow" p14:dur="2000" advTm="54598"/>
    </mc:Choice>
    <mc:Fallback xmlns="">
      <p:transition spd="slow" advTm="54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90462"/>
            <a:ext cx="6552728" cy="584775"/>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Managing Feelings and Behaviour</a:t>
            </a:r>
          </a:p>
        </p:txBody>
      </p:sp>
      <p:sp>
        <p:nvSpPr>
          <p:cNvPr id="2" name="TextBox 1"/>
          <p:cNvSpPr txBox="1"/>
          <p:nvPr/>
        </p:nvSpPr>
        <p:spPr>
          <a:xfrm>
            <a:off x="3635896" y="1772816"/>
            <a:ext cx="253596" cy="646331"/>
          </a:xfrm>
          <a:prstGeom prst="rect">
            <a:avLst/>
          </a:prstGeom>
          <a:noFill/>
        </p:spPr>
        <p:txBody>
          <a:bodyPr wrap="none" rtlCol="0">
            <a:spAutoFit/>
          </a:bodyPr>
          <a:lstStyle/>
          <a:p>
            <a:endParaRPr lang="en-GB" dirty="0"/>
          </a:p>
          <a:p>
            <a:r>
              <a:rPr lang="en-GB" dirty="0"/>
              <a:t> </a:t>
            </a:r>
          </a:p>
        </p:txBody>
      </p:sp>
      <p:sp>
        <p:nvSpPr>
          <p:cNvPr id="5" name="Rectangle 4"/>
          <p:cNvSpPr/>
          <p:nvPr/>
        </p:nvSpPr>
        <p:spPr>
          <a:xfrm>
            <a:off x="613127" y="1351508"/>
            <a:ext cx="7075977" cy="4985980"/>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This goal is about how children can understand their own and other people’s feelings, and how they learn to manage and self regulate their feelings without letting them spill out.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It also links to how children learn and follow simple rules which operate in different places such as home, a nursery setting or a play area.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Children need the support of adults to help them to understand these sometimes complex and often challenging areas.</a:t>
            </a:r>
          </a:p>
          <a:p>
            <a:endParaRPr lang="en-GB" sz="1200" b="1" u="sng" dirty="0">
              <a:solidFill>
                <a:schemeClr val="accent2"/>
              </a:solidFill>
              <a:latin typeface="Calibri" panose="020F0502020204030204" pitchFamily="34" charset="0"/>
              <a:cs typeface="Calibri" panose="020F0502020204030204" pitchFamily="34" charset="0"/>
            </a:endParaRPr>
          </a:p>
          <a:p>
            <a:pPr algn="ctr"/>
            <a:r>
              <a:rPr lang="en-GB" i="1" u="sng" dirty="0">
                <a:solidFill>
                  <a:schemeClr val="accent2"/>
                </a:solidFill>
                <a:latin typeface="Calibri" panose="020F0502020204030204" pitchFamily="34" charset="0"/>
                <a:cs typeface="Calibri" panose="020F0502020204030204" pitchFamily="34" charset="0"/>
              </a:rPr>
              <a:t>Early Learning Goal</a:t>
            </a:r>
          </a:p>
          <a:p>
            <a:r>
              <a:rPr lang="en-GB" i="1" dirty="0">
                <a:solidFill>
                  <a:schemeClr val="accent2"/>
                </a:solidFill>
                <a:latin typeface="Calibri" panose="020F0502020204030204" pitchFamily="34" charset="0"/>
                <a:cs typeface="Calibri" panose="020F0502020204030204" pitchFamily="34" charset="0"/>
              </a:rPr>
              <a:t>Children at the expected level of development will:</a:t>
            </a:r>
          </a:p>
          <a:p>
            <a:r>
              <a:rPr lang="en-GB" i="1" dirty="0">
                <a:solidFill>
                  <a:schemeClr val="accent2"/>
                </a:solidFill>
                <a:latin typeface="Calibri" panose="020F0502020204030204" pitchFamily="34" charset="0"/>
                <a:cs typeface="Calibri" panose="020F0502020204030204" pitchFamily="34" charset="0"/>
              </a:rPr>
              <a:t>- Be confident to try new activities and show independence, resilience and</a:t>
            </a:r>
          </a:p>
          <a:p>
            <a:r>
              <a:rPr lang="en-GB" i="1" dirty="0">
                <a:solidFill>
                  <a:schemeClr val="accent2"/>
                </a:solidFill>
                <a:latin typeface="Calibri" panose="020F0502020204030204" pitchFamily="34" charset="0"/>
                <a:cs typeface="Calibri" panose="020F0502020204030204" pitchFamily="34" charset="0"/>
              </a:rPr>
              <a:t>perseverance in the face of challenge;</a:t>
            </a:r>
          </a:p>
          <a:p>
            <a:r>
              <a:rPr lang="en-GB" i="1" dirty="0">
                <a:solidFill>
                  <a:schemeClr val="accent2"/>
                </a:solidFill>
                <a:latin typeface="Calibri" panose="020F0502020204030204" pitchFamily="34" charset="0"/>
                <a:cs typeface="Calibri" panose="020F0502020204030204" pitchFamily="34" charset="0"/>
              </a:rPr>
              <a:t>- Explain the reasons for rules, know right from wrong and try to behave</a:t>
            </a:r>
          </a:p>
          <a:p>
            <a:r>
              <a:rPr lang="en-GB" i="1" dirty="0">
                <a:solidFill>
                  <a:schemeClr val="accent2"/>
                </a:solidFill>
                <a:latin typeface="Calibri" panose="020F0502020204030204" pitchFamily="34" charset="0"/>
                <a:cs typeface="Calibri" panose="020F0502020204030204" pitchFamily="34" charset="0"/>
              </a:rPr>
              <a:t>accordingly;</a:t>
            </a:r>
          </a:p>
          <a:p>
            <a:r>
              <a:rPr lang="en-GB" i="1" dirty="0">
                <a:solidFill>
                  <a:schemeClr val="accent2"/>
                </a:solidFill>
                <a:latin typeface="Calibri" panose="020F0502020204030204" pitchFamily="34" charset="0"/>
                <a:cs typeface="Calibri" panose="020F0502020204030204" pitchFamily="34" charset="0"/>
              </a:rPr>
              <a:t>- Manage their own basic hygiene and personal needs, including dressing,</a:t>
            </a:r>
          </a:p>
          <a:p>
            <a:r>
              <a:rPr lang="en-GB" i="1" dirty="0">
                <a:solidFill>
                  <a:schemeClr val="accent2"/>
                </a:solidFill>
                <a:latin typeface="Calibri" panose="020F0502020204030204" pitchFamily="34" charset="0"/>
                <a:cs typeface="Calibri" panose="020F0502020204030204" pitchFamily="34" charset="0"/>
              </a:rPr>
              <a:t>going to the toilet and understanding the importance of healthy food choices.</a:t>
            </a:r>
          </a:p>
        </p:txBody>
      </p:sp>
      <p:pic>
        <p:nvPicPr>
          <p:cNvPr id="6" name="Picture 5" descr="Oaktree Web logo">
            <a:extLst>
              <a:ext uri="{FF2B5EF4-FFF2-40B4-BE49-F238E27FC236}">
                <a16:creationId xmlns:a16="http://schemas.microsoft.com/office/drawing/2014/main" id="{9C9D5101-6708-4CE7-B955-70C24DA307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3865386705"/>
      </p:ext>
    </p:extLst>
  </p:cSld>
  <p:clrMapOvr>
    <a:masterClrMapping/>
  </p:clrMapOvr>
  <mc:AlternateContent xmlns:mc="http://schemas.openxmlformats.org/markup-compatibility/2006" xmlns:p14="http://schemas.microsoft.com/office/powerpoint/2010/main">
    <mc:Choice Requires="p14">
      <p:transition spd="slow" p14:dur="2000" advTm="42988"/>
    </mc:Choice>
    <mc:Fallback xmlns="">
      <p:transition spd="slow" advTm="429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6840760" cy="584775"/>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Managing Feelings &amp; Behaviour Tips</a:t>
            </a:r>
          </a:p>
        </p:txBody>
      </p:sp>
      <p:sp>
        <p:nvSpPr>
          <p:cNvPr id="2" name="TextBox 1"/>
          <p:cNvSpPr txBox="1"/>
          <p:nvPr/>
        </p:nvSpPr>
        <p:spPr>
          <a:xfrm>
            <a:off x="1519685" y="1196752"/>
            <a:ext cx="5997425"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Offer constructive support and recognition of child’s personal achievements.</a:t>
            </a:r>
          </a:p>
          <a:p>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Have clear boundaries and stick to them</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Promote sharing</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Encourage children to express their feelings appropriately</a:t>
            </a:r>
          </a:p>
          <a:p>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Encourage children to adapt behaviours to different situations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Model how to negotiate and solve problems</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Encourage restorative behaviour</a:t>
            </a:r>
          </a:p>
          <a:p>
            <a:pPr marL="285750" indent="-285750">
              <a:buFont typeface="Arial" panose="020B0604020202020204" pitchFamily="34" charset="0"/>
              <a:buChar char="•"/>
            </a:pPr>
            <a:endParaRPr lang="en-GB" dirty="0">
              <a:solidFill>
                <a:schemeClr val="accent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Label the behaviour not the child – it’s the choice that was not good and not the child</a:t>
            </a:r>
          </a:p>
        </p:txBody>
      </p:sp>
      <p:sp>
        <p:nvSpPr>
          <p:cNvPr id="3" name="TextBox 2"/>
          <p:cNvSpPr txBox="1"/>
          <p:nvPr/>
        </p:nvSpPr>
        <p:spPr>
          <a:xfrm>
            <a:off x="467544" y="3645024"/>
            <a:ext cx="1080119" cy="2585323"/>
          </a:xfrm>
          <a:prstGeom prst="rect">
            <a:avLst/>
          </a:prstGeom>
          <a:noFill/>
        </p:spPr>
        <p:txBody>
          <a:bodyPr wrap="square" rtlCol="0">
            <a:spAutoFit/>
          </a:bodyPr>
          <a:lstStyle/>
          <a:p>
            <a:endParaRPr lang="en-GB" dirty="0"/>
          </a:p>
          <a:p>
            <a:r>
              <a:rPr lang="en-GB" dirty="0">
                <a:solidFill>
                  <a:schemeClr val="accent2"/>
                </a:solidFill>
                <a:hlinkClick r:id="rId2"/>
              </a:rPr>
              <a:t>https://www.youtube.com/watch?v=iGET9fNNlkw</a:t>
            </a:r>
            <a:endParaRPr lang="en-GB" dirty="0">
              <a:solidFill>
                <a:schemeClr val="accent2"/>
              </a:solidFill>
            </a:endParaRPr>
          </a:p>
          <a:p>
            <a:endParaRPr lang="en-GB" dirty="0">
              <a:solidFill>
                <a:schemeClr val="accent2"/>
              </a:solidFill>
            </a:endParaRPr>
          </a:p>
        </p:txBody>
      </p:sp>
      <p:pic>
        <p:nvPicPr>
          <p:cNvPr id="5" name="Picture 4" descr="Oaktree Web logo">
            <a:extLst>
              <a:ext uri="{FF2B5EF4-FFF2-40B4-BE49-F238E27FC236}">
                <a16:creationId xmlns:a16="http://schemas.microsoft.com/office/drawing/2014/main" id="{F1C7DFB2-72FC-46F2-839B-DEE40D835D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Tree>
    <p:extLst>
      <p:ext uri="{BB962C8B-B14F-4D97-AF65-F5344CB8AC3E}">
        <p14:creationId xmlns:p14="http://schemas.microsoft.com/office/powerpoint/2010/main" val="1039095669"/>
      </p:ext>
    </p:extLst>
  </p:cSld>
  <p:clrMapOvr>
    <a:masterClrMapping/>
  </p:clrMapOvr>
  <mc:AlternateContent xmlns:mc="http://schemas.openxmlformats.org/markup-compatibility/2006" xmlns:p14="http://schemas.microsoft.com/office/powerpoint/2010/main">
    <mc:Choice Requires="p14">
      <p:transition spd="slow" p14:dur="2000" advTm="91801"/>
    </mc:Choice>
    <mc:Fallback xmlns="">
      <p:transition spd="slow" advTm="918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nes of Regulation - Wembley Primary School">
            <a:extLst>
              <a:ext uri="{FF2B5EF4-FFF2-40B4-BE49-F238E27FC236}">
                <a16:creationId xmlns:a16="http://schemas.microsoft.com/office/drawing/2014/main" id="{6E7D7985-4535-41BC-AB0A-BB2D3DDE5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5" y="423319"/>
            <a:ext cx="436245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lour Monster – Welcome to the world of the Moffles!">
            <a:extLst>
              <a:ext uri="{FF2B5EF4-FFF2-40B4-BE49-F238E27FC236}">
                <a16:creationId xmlns:a16="http://schemas.microsoft.com/office/drawing/2014/main" id="{6FEA7F15-F8EB-4D3E-AF8A-339798E68A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23319"/>
            <a:ext cx="2780928"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ppy, Sad and Angry Photo Sorting Feelings Worksheet">
            <a:extLst>
              <a:ext uri="{FF2B5EF4-FFF2-40B4-BE49-F238E27FC236}">
                <a16:creationId xmlns:a16="http://schemas.microsoft.com/office/drawing/2014/main" id="{BF65AD5A-6A93-4CD1-A94E-6B33C79FB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3016"/>
            <a:ext cx="4296519" cy="21482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xing area | Reading corner classroom, Book corner classroom, Reading  corner">
            <a:extLst>
              <a:ext uri="{FF2B5EF4-FFF2-40B4-BE49-F238E27FC236}">
                <a16:creationId xmlns:a16="http://schemas.microsoft.com/office/drawing/2014/main" id="{0376985D-DA92-484E-8904-D02D61DD59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508710"/>
            <a:ext cx="2231545"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9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1165" y="188640"/>
            <a:ext cx="5544616" cy="1077218"/>
          </a:xfrm>
          <a:prstGeom prst="rect">
            <a:avLst/>
          </a:prstGeom>
          <a:noFill/>
        </p:spPr>
        <p:txBody>
          <a:bodyPr wrap="square" rtlCol="0">
            <a:spAutoFit/>
          </a:bodyPr>
          <a:lstStyle/>
          <a:p>
            <a:pPr algn="ctr"/>
            <a:r>
              <a:rPr lang="en-GB" sz="3200" b="1" u="sng" dirty="0">
                <a:solidFill>
                  <a:schemeClr val="accent2"/>
                </a:solidFill>
                <a:latin typeface="Calibri" panose="020F0502020204030204" pitchFamily="34" charset="0"/>
                <a:cs typeface="Calibri" panose="020F0502020204030204" pitchFamily="34" charset="0"/>
              </a:rPr>
              <a:t>Building Relationships</a:t>
            </a:r>
          </a:p>
          <a:p>
            <a:pPr algn="ctr"/>
            <a:endParaRPr lang="en-GB" sz="3200" b="1" u="sng" dirty="0">
              <a:solidFill>
                <a:schemeClr val="accent4">
                  <a:lumMod val="60000"/>
                  <a:lumOff val="40000"/>
                </a:schemeClr>
              </a:solidFill>
              <a:latin typeface="Comic Sans MS" panose="030F0702030302020204" pitchFamily="66" charset="0"/>
            </a:endParaRPr>
          </a:p>
        </p:txBody>
      </p:sp>
      <p:sp>
        <p:nvSpPr>
          <p:cNvPr id="6" name="Rectangle 5"/>
          <p:cNvSpPr/>
          <p:nvPr/>
        </p:nvSpPr>
        <p:spPr>
          <a:xfrm>
            <a:off x="611560" y="836712"/>
            <a:ext cx="6840760" cy="3693319"/>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This goal is about how young children learn to get along with other children and with adults</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How they see something from somebody else’s point of view and take this into account when they play and work with other children.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It is also significant in developing friendships.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To be able to do these things children need role models – adults who show them how to be with others; how to be kind and to understand why people behave in certain ways – such as showing that they are sorry for hurting another person’s feelings.</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This is one area in which many adults continue to struggle with since it is far-ranging and complex. </a:t>
            </a:r>
          </a:p>
          <a:p>
            <a:pPr marL="285750" indent="-285750">
              <a:buFont typeface="Arial" panose="020B0604020202020204" pitchFamily="34" charset="0"/>
              <a:buChar char="•"/>
            </a:pPr>
            <a:r>
              <a:rPr lang="en-GB" dirty="0">
                <a:solidFill>
                  <a:schemeClr val="accent2"/>
                </a:solidFill>
                <a:latin typeface="Calibri" panose="020F0502020204030204" pitchFamily="34" charset="0"/>
                <a:cs typeface="Calibri" panose="020F0502020204030204" pitchFamily="34" charset="0"/>
              </a:rPr>
              <a:t>Helping children develop personally, socially and emotionally is often challenging but the benefits of this are life-long.</a:t>
            </a:r>
            <a:endParaRPr lang="en-GB" u="sng" dirty="0">
              <a:solidFill>
                <a:schemeClr val="accent2"/>
              </a:solidFill>
              <a:latin typeface="Calibri" panose="020F0502020204030204" pitchFamily="34" charset="0"/>
              <a:cs typeface="Calibri" panose="020F0502020204030204" pitchFamily="34" charset="0"/>
            </a:endParaRPr>
          </a:p>
        </p:txBody>
      </p:sp>
      <p:pic>
        <p:nvPicPr>
          <p:cNvPr id="5" name="Picture 4" descr="Oaktree Web logo">
            <a:extLst>
              <a:ext uri="{FF2B5EF4-FFF2-40B4-BE49-F238E27FC236}">
                <a16:creationId xmlns:a16="http://schemas.microsoft.com/office/drawing/2014/main" id="{A56F0ADC-3A06-4CBF-A111-6F85271628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48469" cy="792088"/>
          </a:xfrm>
          <a:prstGeom prst="rect">
            <a:avLst/>
          </a:prstGeom>
          <a:noFill/>
          <a:ln>
            <a:noFill/>
          </a:ln>
          <a:extLst/>
        </p:spPr>
      </p:pic>
      <p:sp>
        <p:nvSpPr>
          <p:cNvPr id="2" name="Rectangle 1">
            <a:extLst>
              <a:ext uri="{FF2B5EF4-FFF2-40B4-BE49-F238E27FC236}">
                <a16:creationId xmlns:a16="http://schemas.microsoft.com/office/drawing/2014/main" id="{8C93790D-D840-4156-A138-F90CFDBA2976}"/>
              </a:ext>
            </a:extLst>
          </p:cNvPr>
          <p:cNvSpPr/>
          <p:nvPr/>
        </p:nvSpPr>
        <p:spPr>
          <a:xfrm>
            <a:off x="827584" y="4688319"/>
            <a:ext cx="6624736" cy="1477328"/>
          </a:xfrm>
          <a:prstGeom prst="rect">
            <a:avLst/>
          </a:prstGeom>
        </p:spPr>
        <p:txBody>
          <a:bodyPr wrap="square">
            <a:spAutoFit/>
          </a:bodyPr>
          <a:lstStyle/>
          <a:p>
            <a:pPr algn="ctr"/>
            <a:r>
              <a:rPr lang="en-GB" i="1" u="sng" dirty="0">
                <a:solidFill>
                  <a:schemeClr val="accent2"/>
                </a:solidFill>
                <a:latin typeface="Calibri" panose="020F0502020204030204" pitchFamily="34" charset="0"/>
                <a:cs typeface="Calibri" panose="020F0502020204030204" pitchFamily="34" charset="0"/>
              </a:rPr>
              <a:t>Early Learning Goal</a:t>
            </a:r>
          </a:p>
          <a:p>
            <a:r>
              <a:rPr lang="en-GB" i="1" dirty="0">
                <a:solidFill>
                  <a:schemeClr val="accent2"/>
                </a:solidFill>
                <a:latin typeface="Calibri" panose="020F0502020204030204" pitchFamily="34" charset="0"/>
                <a:cs typeface="Calibri" panose="020F0502020204030204" pitchFamily="34" charset="0"/>
              </a:rPr>
              <a:t>Children at the expected level of development will:</a:t>
            </a:r>
          </a:p>
          <a:p>
            <a:r>
              <a:rPr lang="en-GB" i="1" dirty="0">
                <a:solidFill>
                  <a:schemeClr val="accent2"/>
                </a:solidFill>
                <a:latin typeface="Calibri" panose="020F0502020204030204" pitchFamily="34" charset="0"/>
                <a:cs typeface="Calibri" panose="020F0502020204030204" pitchFamily="34" charset="0"/>
              </a:rPr>
              <a:t>- Work and play cooperatively and take turns with others;</a:t>
            </a:r>
          </a:p>
          <a:p>
            <a:r>
              <a:rPr lang="en-GB" i="1" dirty="0">
                <a:solidFill>
                  <a:schemeClr val="accent2"/>
                </a:solidFill>
                <a:latin typeface="Calibri" panose="020F0502020204030204" pitchFamily="34" charset="0"/>
                <a:cs typeface="Calibri" panose="020F0502020204030204" pitchFamily="34" charset="0"/>
              </a:rPr>
              <a:t>- Form positive attachments to adults and friendships with peers;</a:t>
            </a:r>
          </a:p>
          <a:p>
            <a:r>
              <a:rPr lang="en-GB" i="1" dirty="0">
                <a:solidFill>
                  <a:schemeClr val="accent2"/>
                </a:solidFill>
                <a:latin typeface="Calibri" panose="020F0502020204030204" pitchFamily="34" charset="0"/>
                <a:cs typeface="Calibri" panose="020F0502020204030204" pitchFamily="34" charset="0"/>
              </a:rPr>
              <a:t>- Show sensitivity to their own and to others’ needs. </a:t>
            </a:r>
          </a:p>
        </p:txBody>
      </p:sp>
    </p:spTree>
    <p:extLst>
      <p:ext uri="{BB962C8B-B14F-4D97-AF65-F5344CB8AC3E}">
        <p14:creationId xmlns:p14="http://schemas.microsoft.com/office/powerpoint/2010/main" val="694779450"/>
      </p:ext>
    </p:extLst>
  </p:cSld>
  <p:clrMapOvr>
    <a:masterClrMapping/>
  </p:clrMapOvr>
  <mc:AlternateContent xmlns:mc="http://schemas.openxmlformats.org/markup-compatibility/2006" xmlns:p14="http://schemas.microsoft.com/office/powerpoint/2010/main">
    <mc:Choice Requires="p14">
      <p:transition spd="slow" p14:dur="2000" advTm="49616"/>
    </mc:Choice>
    <mc:Fallback xmlns="">
      <p:transition spd="slow" advTm="49616"/>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1532</TotalTime>
  <Words>1007</Words>
  <Application>Microsoft Office PowerPoint</Application>
  <PresentationFormat>On-screen Show (4:3)</PresentationFormat>
  <Paragraphs>126</Paragraphs>
  <Slides>11</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Narrow</vt:lpstr>
      <vt:lpstr>Calibri</vt:lpstr>
      <vt:lpstr>Comic Sans MS</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Larsen</dc:creator>
  <cp:lastModifiedBy>sian.santoslewis</cp:lastModifiedBy>
  <cp:revision>34</cp:revision>
  <dcterms:created xsi:type="dcterms:W3CDTF">2017-10-19T14:55:47Z</dcterms:created>
  <dcterms:modified xsi:type="dcterms:W3CDTF">2023-10-19T06:55:01Z</dcterms:modified>
</cp:coreProperties>
</file>