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6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F7DD3C-38F5-4293-8DFF-63632AE3D61A}" v="5" dt="2024-11-28T16:10:45.9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120" d="100"/>
          <a:sy n="120" d="100"/>
        </p:scale>
        <p:origin x="84" y="-24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ztina Molnar" userId="75c6bb9e-0a4a-45eb-89e9-8f2d8c99e8fa" providerId="ADAL" clId="{45F7DD3C-38F5-4293-8DFF-63632AE3D61A}"/>
    <pc:docChg chg="undo custSel modSld">
      <pc:chgData name="Krisztina Molnar" userId="75c6bb9e-0a4a-45eb-89e9-8f2d8c99e8fa" providerId="ADAL" clId="{45F7DD3C-38F5-4293-8DFF-63632AE3D61A}" dt="2024-11-28T16:17:01.450" v="225" actId="20577"/>
      <pc:docMkLst>
        <pc:docMk/>
      </pc:docMkLst>
      <pc:sldChg chg="delSp modSp mod">
        <pc:chgData name="Krisztina Molnar" userId="75c6bb9e-0a4a-45eb-89e9-8f2d8c99e8fa" providerId="ADAL" clId="{45F7DD3C-38F5-4293-8DFF-63632AE3D61A}" dt="2024-11-28T16:16:23.885" v="214" actId="20577"/>
        <pc:sldMkLst>
          <pc:docMk/>
          <pc:sldMk cId="2024085041" sldId="256"/>
        </pc:sldMkLst>
        <pc:spChg chg="mod">
          <ac:chgData name="Krisztina Molnar" userId="75c6bb9e-0a4a-45eb-89e9-8f2d8c99e8fa" providerId="ADAL" clId="{45F7DD3C-38F5-4293-8DFF-63632AE3D61A}" dt="2024-11-28T16:10:21.094" v="53" actId="255"/>
          <ac:spMkLst>
            <pc:docMk/>
            <pc:sldMk cId="2024085041" sldId="256"/>
            <ac:spMk id="6" creationId="{00000000-0000-0000-0000-000000000000}"/>
          </ac:spMkLst>
        </pc:spChg>
        <pc:spChg chg="mod">
          <ac:chgData name="Krisztina Molnar" userId="75c6bb9e-0a4a-45eb-89e9-8f2d8c99e8fa" providerId="ADAL" clId="{45F7DD3C-38F5-4293-8DFF-63632AE3D61A}" dt="2024-11-28T16:10:27.352" v="54" actId="14100"/>
          <ac:spMkLst>
            <pc:docMk/>
            <pc:sldMk cId="2024085041" sldId="256"/>
            <ac:spMk id="7" creationId="{00000000-0000-0000-0000-000000000000}"/>
          </ac:spMkLst>
        </pc:spChg>
        <pc:spChg chg="mod">
          <ac:chgData name="Krisztina Molnar" userId="75c6bb9e-0a4a-45eb-89e9-8f2d8c99e8fa" providerId="ADAL" clId="{45F7DD3C-38F5-4293-8DFF-63632AE3D61A}" dt="2024-11-28T16:10:34.080" v="55" actId="1076"/>
          <ac:spMkLst>
            <pc:docMk/>
            <pc:sldMk cId="2024085041" sldId="256"/>
            <ac:spMk id="15" creationId="{00000000-0000-0000-0000-000000000000}"/>
          </ac:spMkLst>
        </pc:spChg>
        <pc:spChg chg="mod">
          <ac:chgData name="Krisztina Molnar" userId="75c6bb9e-0a4a-45eb-89e9-8f2d8c99e8fa" providerId="ADAL" clId="{45F7DD3C-38F5-4293-8DFF-63632AE3D61A}" dt="2024-11-28T16:16:23.885" v="214" actId="20577"/>
          <ac:spMkLst>
            <pc:docMk/>
            <pc:sldMk cId="2024085041" sldId="256"/>
            <ac:spMk id="20" creationId="{00000000-0000-0000-0000-000000000000}"/>
          </ac:spMkLst>
        </pc:spChg>
        <pc:picChg chg="mod">
          <ac:chgData name="Krisztina Molnar" userId="75c6bb9e-0a4a-45eb-89e9-8f2d8c99e8fa" providerId="ADAL" clId="{45F7DD3C-38F5-4293-8DFF-63632AE3D61A}" dt="2024-11-28T16:10:45.938" v="58" actId="1076"/>
          <ac:picMkLst>
            <pc:docMk/>
            <pc:sldMk cId="2024085041" sldId="256"/>
            <ac:picMk id="2054" creationId="{3B95F997-94A8-4222-ACD1-9A1428FF4185}"/>
          </ac:picMkLst>
        </pc:picChg>
        <pc:picChg chg="del mod">
          <ac:chgData name="Krisztina Molnar" userId="75c6bb9e-0a4a-45eb-89e9-8f2d8c99e8fa" providerId="ADAL" clId="{45F7DD3C-38F5-4293-8DFF-63632AE3D61A}" dt="2024-11-28T16:10:41.687" v="57" actId="21"/>
          <ac:picMkLst>
            <pc:docMk/>
            <pc:sldMk cId="2024085041" sldId="256"/>
            <ac:picMk id="2060" creationId="{5EFEC316-76F0-4A91-A543-66A2861751E9}"/>
          </ac:picMkLst>
        </pc:picChg>
      </pc:sldChg>
      <pc:sldChg chg="addSp delSp modSp mod">
        <pc:chgData name="Krisztina Molnar" userId="75c6bb9e-0a4a-45eb-89e9-8f2d8c99e8fa" providerId="ADAL" clId="{45F7DD3C-38F5-4293-8DFF-63632AE3D61A}" dt="2024-11-28T16:17:01.450" v="225" actId="20577"/>
        <pc:sldMkLst>
          <pc:docMk/>
          <pc:sldMk cId="1613502598" sldId="257"/>
        </pc:sldMkLst>
        <pc:spChg chg="mod">
          <ac:chgData name="Krisztina Molnar" userId="75c6bb9e-0a4a-45eb-89e9-8f2d8c99e8fa" providerId="ADAL" clId="{45F7DD3C-38F5-4293-8DFF-63632AE3D61A}" dt="2024-11-28T16:17:01.450" v="225" actId="20577"/>
          <ac:spMkLst>
            <pc:docMk/>
            <pc:sldMk cId="1613502598" sldId="257"/>
            <ac:spMk id="2" creationId="{00000000-0000-0000-0000-000000000000}"/>
          </ac:spMkLst>
        </pc:spChg>
        <pc:spChg chg="add del mod">
          <ac:chgData name="Krisztina Molnar" userId="75c6bb9e-0a4a-45eb-89e9-8f2d8c99e8fa" providerId="ADAL" clId="{45F7DD3C-38F5-4293-8DFF-63632AE3D61A}" dt="2024-11-28T16:12:50.709" v="134" actId="255"/>
          <ac:spMkLst>
            <pc:docMk/>
            <pc:sldMk cId="1613502598" sldId="257"/>
            <ac:spMk id="6" creationId="{00000000-0000-0000-0000-000000000000}"/>
          </ac:spMkLst>
        </pc:spChg>
        <pc:spChg chg="mod">
          <ac:chgData name="Krisztina Molnar" userId="75c6bb9e-0a4a-45eb-89e9-8f2d8c99e8fa" providerId="ADAL" clId="{45F7DD3C-38F5-4293-8DFF-63632AE3D61A}" dt="2024-11-28T16:12:59.150" v="135" actId="14100"/>
          <ac:spMkLst>
            <pc:docMk/>
            <pc:sldMk cId="1613502598" sldId="257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AA711-8856-46A5-8870-8EA10F1E2661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E4530-EB61-4150-BDD1-42CE2530889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159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4530-EB61-4150-BDD1-42CE2530889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83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4530-EB61-4150-BDD1-42CE2530889E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8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20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95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05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56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97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27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36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88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86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17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89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17B4F-AC5B-4D03-A98F-82D9B94E3D7D}" type="datetimeFigureOut">
              <a:rPr lang="en-GB" smtClean="0"/>
              <a:t>28/11/2024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3B657-AB70-4A02-B219-F89370A8CC4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6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google.co.uk/url?sa=i&amp;rct=j&amp;q=&amp;esrc=s&amp;source=images&amp;cd=&amp;cad=rja&amp;uact=8&amp;ved=0ahUKEwijoKDKm_TQAhWFWRQKHQdGDPQQjRwIBw&amp;url=http://www.clipartkid.com/cartoon-pencil-cliparts/&amp;psig=AFQjCNFJ1McL5pej3TjMZNJuZzvjKPetzw&amp;ust=1481823158374459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11" Type="http://schemas.openxmlformats.org/officeDocument/2006/relationships/image" Target="../media/image7.jpeg"/><Relationship Id="rId5" Type="http://schemas.openxmlformats.org/officeDocument/2006/relationships/hyperlink" Target="http://www.google.co.uk/url?sa=i&amp;rct=j&amp;q=&amp;esrc=s&amp;source=images&amp;cd=&amp;cad=rja&amp;uact=8&amp;ved=0ahUKEwjz6PHz5rrVAhUFOhQKHdrCBr8QjRwIBw&amp;url=http://hddfhm.com/clip-art/clipart-paint-pallet.html&amp;psig=AFQjCNGRMIWN_sE7RFBqpVq2aVborOiMTw&amp;ust=1501840739351316" TargetMode="External"/><Relationship Id="rId10" Type="http://schemas.openxmlformats.org/officeDocument/2006/relationships/image" Target="../media/image6.jpeg"/><Relationship Id="rId4" Type="http://schemas.openxmlformats.org/officeDocument/2006/relationships/image" Target="../media/image1.png"/><Relationship Id="rId9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7.jpeg"/><Relationship Id="rId3" Type="http://schemas.openxmlformats.org/officeDocument/2006/relationships/hyperlink" Target="http://www.google.co.uk/url?sa=i&amp;rct=j&amp;q=&amp;esrc=s&amp;source=images&amp;cd=&amp;cad=rja&amp;uact=8&amp;ved=0ahUKEwjz8_ykqLnVAhXDCMAKHRXdB_8QjRwIBw&amp;url=http://www.clipartqueen.com/fall-leaves-clip-art.html&amp;psig=AFQjCNEObqWa_BpeTSJFj1vxXNLaKcE5mw&amp;ust=1501789559556444" TargetMode="External"/><Relationship Id="rId7" Type="http://schemas.openxmlformats.org/officeDocument/2006/relationships/hyperlink" Target="https://www.google.co.uk/url?sa=i&amp;rct=j&amp;q=&amp;esrc=s&amp;source=images&amp;cd=&amp;cad=rja&amp;uact=8&amp;ved=0ahUKEwiOtprV3rvVAhXIOxQKHfjQCHAQjRwIBw&amp;url=https://www.pinterest.com/twahlert/physical-education/&amp;psig=AFQjCNERKqW_P77Zux7Wgn6ehSvSgEqJzA&amp;ust=1501872878974680" TargetMode="External"/><Relationship Id="rId12" Type="http://schemas.openxmlformats.org/officeDocument/2006/relationships/image" Target="../media/image11.jpeg"/><Relationship Id="rId17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honicsplay.co.uk/" TargetMode="External"/><Relationship Id="rId11" Type="http://schemas.openxmlformats.org/officeDocument/2006/relationships/hyperlink" Target="http://www.google.co.uk/url?sa=i&amp;rct=j&amp;q=&amp;esrc=s&amp;source=images&amp;cd=&amp;cad=rja&amp;uact=8&amp;ved=0ahUKEwiRi-WngrzVAhXEUBQKHT4qA0kQjRwIBw&amp;url=http://hddfhm.com/clip-art/clipart-numbers.html&amp;psig=AFQjCNHnmJL3qeQ-_WJYd1ntFieia2VNTA&amp;ust=1501882435724008" TargetMode="External"/><Relationship Id="rId5" Type="http://schemas.openxmlformats.org/officeDocument/2006/relationships/hyperlink" Target="http://www.bbc.co.uk/schools/scienceclips/ages/5_6/science_5_6.shtml" TargetMode="External"/><Relationship Id="rId15" Type="http://schemas.openxmlformats.org/officeDocument/2006/relationships/image" Target="../media/image6.jpeg"/><Relationship Id="rId10" Type="http://schemas.openxmlformats.org/officeDocument/2006/relationships/image" Target="../media/image10.gif"/><Relationship Id="rId4" Type="http://schemas.openxmlformats.org/officeDocument/2006/relationships/image" Target="../media/image8.png"/><Relationship Id="rId9" Type="http://schemas.openxmlformats.org/officeDocument/2006/relationships/hyperlink" Target="https://www.google.co.uk/url?sa=i&amp;rct=j&amp;q=&amp;esrc=s&amp;source=images&amp;cd=&amp;cad=rja&amp;uact=8&amp;ved=0ahUKEwi0-NG3gbzVAhXB7BQKHVStBkoQjRwIBw&amp;url=https://school.discoveryeducation.com/clipart/clip/ani_thinkingcap.html&amp;psig=AFQjCNFptFzf_DBJYiWd2ndFBBZITRU7Tw&amp;ust=1501882228041759" TargetMode="External"/><Relationship Id="rId1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5760132" y="2094878"/>
            <a:ext cx="3240360" cy="20330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51520" y="2117113"/>
            <a:ext cx="3010378" cy="20330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5760132" y="116632"/>
            <a:ext cx="3240360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07504" y="116632"/>
            <a:ext cx="3240360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347864" y="2333819"/>
            <a:ext cx="2304256" cy="21227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127889" y="1844824"/>
            <a:ext cx="2773920" cy="155574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142818" y="1853660"/>
            <a:ext cx="27739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What was life like for my grandparents?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32081" y="116632"/>
            <a:ext cx="2232441" cy="16474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150318" y="4798232"/>
            <a:ext cx="4205657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44008" y="4773289"/>
            <a:ext cx="4205657" cy="19090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7380312" y="3845105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5886951" y="3845105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1888895" y="3814033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498747" y="3805394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81013" y="5042118"/>
            <a:ext cx="4133650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Literacy- Reading and Writing</a:t>
            </a:r>
          </a:p>
          <a:p>
            <a:r>
              <a:rPr lang="en-GB" sz="1050" dirty="0"/>
              <a:t>This half term we will be…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Using writing to communicate thoughts, ideas, experiences and events.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Talking about the pictures in story books and use them to discuss how characters might be feeling.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Talking about stories and make connections with events in their own lives or other familiar stories.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/>
              <a:t>Rereading books to build up confidence in word reading, their fluency and their understanding and enjoyment. </a:t>
            </a:r>
            <a:endParaRPr lang="en-GB" sz="1050" dirty="0">
              <a:highlight>
                <a:srgbClr val="FFFF00"/>
              </a:highligh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5824" y="5146910"/>
            <a:ext cx="4291961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            </a:t>
            </a:r>
            <a:r>
              <a:rPr lang="en-GB" sz="1100" b="1" u="sng" dirty="0"/>
              <a:t>Mathematics- Numbers and Shape, Space and Measures</a:t>
            </a:r>
          </a:p>
          <a:p>
            <a:r>
              <a:rPr lang="en-GB" sz="1100" dirty="0"/>
              <a:t>This half term we will be…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Learning about mass and capacity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Exploring addition and subtraction with numbers to 10, using concrete objects, pictorial representations and number lines.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Counting objects, actions and sounds, up to 10 forwards and backwards, beginning at zero, one or any given number and link numerals with its cardinal number value.</a:t>
            </a:r>
          </a:p>
          <a:p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15459" y="133545"/>
            <a:ext cx="32148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Understanding the World</a:t>
            </a:r>
          </a:p>
          <a:p>
            <a:r>
              <a:rPr lang="en-GB" sz="1200" dirty="0"/>
              <a:t>This half term we will be…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Making observations about objects and artefacts from the past, such as toys, clothes and other items relating to everyday life.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Putting familiar events in chronological order, using pictures and discussion.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Recognising and discussing how they have changed from when they were babies.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0154" y="126784"/>
            <a:ext cx="3210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Expressive Arts and Design</a:t>
            </a:r>
          </a:p>
          <a:p>
            <a:r>
              <a:rPr lang="en-GB" sz="1200" dirty="0"/>
              <a:t>This half term we will be …….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/>
              <a:t> Learning and singing songs and </a:t>
            </a:r>
          </a:p>
          <a:p>
            <a:r>
              <a:rPr lang="en-GB" sz="1200" dirty="0"/>
              <a:t>rhymes as part of a larger group.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Constructing simple structures and models using a range of materials.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Creating collaboratively, sharing ideas and using a variety of resources to make products inspired by existing products, stories or our own ideas, interests or experiences.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86951" y="2117113"/>
            <a:ext cx="28912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  Communication and Language</a:t>
            </a:r>
          </a:p>
          <a:p>
            <a:r>
              <a:rPr lang="en-GB" sz="1100" dirty="0"/>
              <a:t>    This half term we will be…..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Using age-appropriate software to create images and record sounds and videos.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Listening to and talking about selected non-fiction books to develop a deep familiarity with new knowledge and vocabulary.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Asking questions to find out more and understand what has been said to them.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02085" y="72145"/>
            <a:ext cx="23102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Physical Development</a:t>
            </a:r>
          </a:p>
          <a:p>
            <a:r>
              <a:rPr lang="en-GB" sz="1200" dirty="0"/>
              <a:t>This half term we will be…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/>
              <a:t>Moving energetically and repeatedly, with improved fluency, control and grace when dancing and moving in time to music.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/>
              <a:t>Showing accuracy and care when drawing.</a:t>
            </a:r>
          </a:p>
          <a:p>
            <a:pPr marL="171450" indent="-171450">
              <a:buFont typeface="Arial" pitchFamily="34" charset="0"/>
              <a:buChar char="•"/>
            </a:pPr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64155" y="2122191"/>
            <a:ext cx="29851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Personal, Social and Emotional  Development</a:t>
            </a:r>
          </a:p>
          <a:p>
            <a:r>
              <a:rPr lang="en-GB" sz="1200" dirty="0"/>
              <a:t> This half term we will be…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Building constructive and respectful relationships by learning how to look after our special people and friends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Learning about being helpful at home and caring for our classroom and our world.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Learning about looking after money</a:t>
            </a:r>
          </a:p>
        </p:txBody>
      </p:sp>
      <p:pic>
        <p:nvPicPr>
          <p:cNvPr id="1040" name="Picture 16" descr="Image result for cartoon penci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980" y="6174154"/>
            <a:ext cx="637989" cy="63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AutoShape 20" descr="Image result for cartoon question mark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1" name="AutoShape 22" descr="Image result for cartoon question mark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026" name="Picture 2" descr="Image result for cartoon paintbrush and palett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408" y="57561"/>
            <a:ext cx="965229" cy="914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Vintage Toys Pictures | Download Free Images on Unsplash">
            <a:extLst>
              <a:ext uri="{FF2B5EF4-FFF2-40B4-BE49-F238E27FC236}">
                <a16:creationId xmlns:a16="http://schemas.microsoft.com/office/drawing/2014/main" id="{D3503A2C-ADAB-4FBF-9DDB-7576A2186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105" y="4224701"/>
            <a:ext cx="1029721" cy="689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intage Toys">
            <a:extLst>
              <a:ext uri="{FF2B5EF4-FFF2-40B4-BE49-F238E27FC236}">
                <a16:creationId xmlns:a16="http://schemas.microsoft.com/office/drawing/2014/main" id="{FDCA7B07-43DB-4F58-929C-2D1AF9C73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89" y="3858568"/>
            <a:ext cx="771462" cy="1166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ntique Blue Toy Car. Looks like dad&amp;#39;s old toy.... | Antique toys, Retro  toys, Old toys">
            <a:extLst>
              <a:ext uri="{FF2B5EF4-FFF2-40B4-BE49-F238E27FC236}">
                <a16:creationId xmlns:a16="http://schemas.microsoft.com/office/drawing/2014/main" id="{8A632CA1-A82F-41A3-B8F4-D5CDC7E26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903" y="4296917"/>
            <a:ext cx="1096916" cy="557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Old toys - BRIO">
            <a:extLst>
              <a:ext uri="{FF2B5EF4-FFF2-40B4-BE49-F238E27FC236}">
                <a16:creationId xmlns:a16="http://schemas.microsoft.com/office/drawing/2014/main" id="{E3AF1754-644D-4D84-AD7C-C6A65DA95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940" y="4104437"/>
            <a:ext cx="1187669" cy="81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3820011" y="3789314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054" name="Picture 6" descr="14 Vintage Toys You Can Buy Today That Will Bring Back Memories">
            <a:extLst>
              <a:ext uri="{FF2B5EF4-FFF2-40B4-BE49-F238E27FC236}">
                <a16:creationId xmlns:a16="http://schemas.microsoft.com/office/drawing/2014/main" id="{3B95F997-94A8-4222-ACD1-9A1428FF4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418" y="4062107"/>
            <a:ext cx="1077346" cy="82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08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421200" y="5317858"/>
            <a:ext cx="4536698" cy="1342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956376" y="5313318"/>
            <a:ext cx="1087181" cy="1337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3420849" y="1499229"/>
            <a:ext cx="5615647" cy="36969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583518" y="188909"/>
            <a:ext cx="2773920" cy="12872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579629" y="182178"/>
            <a:ext cx="277780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What was life like for my grandparents?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0318" y="1528174"/>
            <a:ext cx="3139589" cy="18274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0318" y="5044977"/>
            <a:ext cx="3139589" cy="1615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7759844" y="101918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6517239" y="91917"/>
            <a:ext cx="1224136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03405" y="115726"/>
            <a:ext cx="1084219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5886950" y="903360"/>
            <a:ext cx="1691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  </a:t>
            </a:r>
            <a:endParaRPr lang="en-GB" sz="1200" dirty="0"/>
          </a:p>
        </p:txBody>
      </p:sp>
      <p:sp>
        <p:nvSpPr>
          <p:cNvPr id="30" name="AutoShape 20" descr="Image result for cartoon question mark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1" name="AutoShape 22" descr="Image result for cartoon question mark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47" name="Picture 14" descr="Related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70577">
            <a:off x="8267684" y="4177690"/>
            <a:ext cx="738770" cy="80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3179941" y="2470153"/>
            <a:ext cx="2199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+mj-lt"/>
              </a:rPr>
              <a:t>.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1221001" y="91917"/>
            <a:ext cx="1084219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ounded Rectangle 40"/>
          <p:cNvSpPr/>
          <p:nvPr/>
        </p:nvSpPr>
        <p:spPr>
          <a:xfrm>
            <a:off x="2343691" y="106509"/>
            <a:ext cx="1084219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89950" y="1531931"/>
            <a:ext cx="3066865" cy="2292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/>
              <a:t>Key Vocabulary- Phonics </a:t>
            </a:r>
          </a:p>
          <a:p>
            <a:endParaRPr lang="en-GB" sz="1100" dirty="0"/>
          </a:p>
          <a:p>
            <a:r>
              <a:rPr lang="en-GB" sz="1100" b="1" u="sng" dirty="0"/>
              <a:t>Blending-</a:t>
            </a:r>
            <a:r>
              <a:rPr lang="en-GB" sz="1100" dirty="0"/>
              <a:t> to pull together individual sounds or </a:t>
            </a:r>
          </a:p>
          <a:p>
            <a:r>
              <a:rPr lang="en-GB" sz="1100" dirty="0"/>
              <a:t>syllables within words.</a:t>
            </a:r>
          </a:p>
          <a:p>
            <a:r>
              <a:rPr lang="en-GB" sz="1100" b="1" u="sng" dirty="0"/>
              <a:t>Segmenting-</a:t>
            </a:r>
            <a:r>
              <a:rPr lang="en-GB" sz="1100" dirty="0"/>
              <a:t> breaking words down into individual </a:t>
            </a:r>
          </a:p>
          <a:p>
            <a:r>
              <a:rPr lang="en-GB" sz="1100" dirty="0"/>
              <a:t>sounds or syllables.</a:t>
            </a:r>
          </a:p>
          <a:p>
            <a:r>
              <a:rPr lang="en-GB" sz="1100" b="1" u="sng" dirty="0"/>
              <a:t>Phoneme-</a:t>
            </a:r>
            <a:r>
              <a:rPr lang="en-GB" sz="1100" dirty="0"/>
              <a:t> The smallest unit of sound. A sound a </a:t>
            </a:r>
          </a:p>
          <a:p>
            <a:r>
              <a:rPr lang="en-GB" sz="1100" dirty="0"/>
              <a:t>letter makes. </a:t>
            </a:r>
          </a:p>
          <a:p>
            <a:r>
              <a:rPr lang="en-GB" sz="1100" b="1" u="sng" dirty="0"/>
              <a:t>Grapheme</a:t>
            </a:r>
            <a:r>
              <a:rPr lang="en-GB" sz="1100" dirty="0"/>
              <a:t>- a way of writing down a phoneme.</a:t>
            </a:r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r>
              <a:rPr lang="en-GB" sz="1100" dirty="0"/>
              <a:t> 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50317" y="3408835"/>
            <a:ext cx="3139589" cy="1532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0993" y="3354150"/>
            <a:ext cx="3021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 Vocabulary- Maths</a:t>
            </a:r>
          </a:p>
          <a:p>
            <a:endParaRPr lang="en-GB" sz="1200" dirty="0"/>
          </a:p>
          <a:p>
            <a:r>
              <a:rPr lang="en-GB" sz="1200" dirty="0"/>
              <a:t>Days, weeks, Monday, Tuesday, Wednesday, Thursday, Friday, Saturday, Sunday, adding, taking away, heavy, light, heavier, lighter, long, short, longer, shorter, tall, taller, full and empty, pounds, pence, coins, </a:t>
            </a:r>
          </a:p>
          <a:p>
            <a:endParaRPr lang="en-GB" sz="1100" dirty="0"/>
          </a:p>
          <a:p>
            <a:r>
              <a:rPr lang="en-GB" sz="1100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565" y="5068911"/>
            <a:ext cx="308761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/>
              <a:t>Topic </a:t>
            </a:r>
            <a:r>
              <a:rPr lang="en-GB" sz="1400" b="1" dirty="0"/>
              <a:t>words:  </a:t>
            </a:r>
          </a:p>
          <a:p>
            <a:endParaRPr lang="en-GB" sz="1200" b="1" dirty="0"/>
          </a:p>
          <a:p>
            <a:r>
              <a:rPr lang="en-GB" sz="1200" dirty="0"/>
              <a:t>Memory, remember, baby, toddler, adult, grow, history, grandparent, grandma, grandad, granny, grandpa, nana, family, sister, brother, aunt, uncle, cousin, history, heritage, history, past, historian.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33193" y="5337894"/>
            <a:ext cx="4530407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/>
              <a:t>Supporting learning at home: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Daily reading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Sound sheets- rehearsing letter formation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>
                <a:hlinkClick r:id="rId5"/>
              </a:rPr>
              <a:t>http://www.bbc.co.uk/schools/scienceclips/ages/5_6/science_5_6.shtml</a:t>
            </a:r>
            <a:endParaRPr lang="en-GB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 </a:t>
            </a:r>
            <a:r>
              <a:rPr lang="en-GB" sz="1100" dirty="0">
                <a:hlinkClick r:id="rId6"/>
              </a:rPr>
              <a:t>http://www.phonicsplay.co.uk/</a:t>
            </a:r>
            <a:r>
              <a:rPr lang="en-GB" sz="1100" dirty="0"/>
              <a:t> Phase 2 – game “Obb and Bob”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100" dirty="0"/>
              <a:t>Cbeebies- Number blocks &amp; Alpha blocks </a:t>
            </a:r>
          </a:p>
          <a:p>
            <a:r>
              <a:rPr lang="en-GB" sz="1100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98284" y="5696606"/>
            <a:ext cx="122600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Please keep PE kits in school. They will be returned at the end of each half term for washing.</a:t>
            </a:r>
          </a:p>
        </p:txBody>
      </p:sp>
      <p:pic>
        <p:nvPicPr>
          <p:cNvPr id="14" name="Picture 2" descr="Image result for cartoon children doing PE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0176" y="5373005"/>
            <a:ext cx="495400" cy="35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449068" y="1535622"/>
            <a:ext cx="55300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Home Learning Challenges </a:t>
            </a:r>
          </a:p>
          <a:p>
            <a:r>
              <a:rPr lang="en-GB" sz="1100" dirty="0"/>
              <a:t>Select from the list below the activities that you would like to do as your home learning </a:t>
            </a:r>
          </a:p>
          <a:p>
            <a:r>
              <a:rPr lang="en-GB" sz="1100" dirty="0"/>
              <a:t>challenges. You can present your challenges in any way. Have fun and be creative.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67944" y="2282137"/>
            <a:ext cx="1368152" cy="755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4006267" y="3318700"/>
            <a:ext cx="1420530" cy="755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4752020" y="4258927"/>
            <a:ext cx="1368152" cy="8618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6811859" y="2282136"/>
            <a:ext cx="1368152" cy="812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6457719" y="4260224"/>
            <a:ext cx="1460796" cy="7550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Rectangle 50"/>
          <p:cNvSpPr/>
          <p:nvPr/>
        </p:nvSpPr>
        <p:spPr>
          <a:xfrm>
            <a:off x="7109713" y="3318701"/>
            <a:ext cx="1368152" cy="8617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813412" y="2282137"/>
            <a:ext cx="207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 </a:t>
            </a:r>
          </a:p>
          <a:p>
            <a:endParaRPr lang="en-GB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4019420" y="2248163"/>
            <a:ext cx="14347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Spotting Changes</a:t>
            </a:r>
          </a:p>
          <a:p>
            <a:r>
              <a:rPr lang="en-GB" sz="1000" dirty="0"/>
              <a:t>Look at photographs of your family from when you were a baby. How have you all changed?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08790" y="4288325"/>
            <a:ext cx="1488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Family portrait</a:t>
            </a:r>
          </a:p>
          <a:p>
            <a:r>
              <a:rPr lang="en-GB" sz="1000" dirty="0"/>
              <a:t>Draw and label a picture of your family. Who is the oldest/youngest?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32093" y="3333194"/>
            <a:ext cx="16172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Magical Memories</a:t>
            </a:r>
          </a:p>
          <a:p>
            <a:r>
              <a:rPr lang="en-GB" sz="1000" dirty="0"/>
              <a:t>Talk about and draw your favourite memory. Can you add any words?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5806" y="4282504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Winter Wonderland</a:t>
            </a:r>
          </a:p>
          <a:p>
            <a:r>
              <a:rPr lang="en-GB" sz="1000" dirty="0"/>
              <a:t>Go on a wintry walk. Which signs of winter can you spot?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60923" y="2263254"/>
            <a:ext cx="14230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Getting ready </a:t>
            </a:r>
          </a:p>
          <a:p>
            <a:r>
              <a:rPr lang="en-GB" sz="1000" dirty="0"/>
              <a:t>Use the words </a:t>
            </a:r>
            <a:r>
              <a:rPr lang="en-GB" sz="1000" b="1" dirty="0"/>
              <a:t>first, next </a:t>
            </a:r>
            <a:r>
              <a:rPr lang="en-GB" sz="1000" dirty="0"/>
              <a:t>and</a:t>
            </a:r>
            <a:r>
              <a:rPr lang="en-GB" sz="1000" b="1" dirty="0"/>
              <a:t> then</a:t>
            </a:r>
            <a:r>
              <a:rPr lang="en-GB" sz="1000" dirty="0"/>
              <a:t> to draw a flowchart of your morning routine.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076334" y="3317968"/>
            <a:ext cx="143491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u="sng" dirty="0"/>
              <a:t>Family Stories</a:t>
            </a:r>
          </a:p>
          <a:p>
            <a:r>
              <a:rPr lang="en-GB" sz="1000" dirty="0"/>
              <a:t>Talk to your grandparents about their past. What could you find out?</a:t>
            </a:r>
          </a:p>
        </p:txBody>
      </p:sp>
      <p:pic>
        <p:nvPicPr>
          <p:cNvPr id="1030" name="Picture 6" descr="Image result for cartoon thinking hat">
            <a:hlinkClick r:id="rId9"/>
          </p:cNvPr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431" y="2631399"/>
            <a:ext cx="1010883" cy="148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8232004" y="2731763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3652809" y="3758701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7918515" y="4684975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4355976" y="4695616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Rectangle 60"/>
          <p:cNvSpPr/>
          <p:nvPr/>
        </p:nvSpPr>
        <p:spPr>
          <a:xfrm>
            <a:off x="3674335" y="2705107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Rectangle 61"/>
          <p:cNvSpPr/>
          <p:nvPr/>
        </p:nvSpPr>
        <p:spPr>
          <a:xfrm>
            <a:off x="8566248" y="3771657"/>
            <a:ext cx="279284" cy="305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cartoon numbers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3071">
            <a:off x="2555857" y="3267987"/>
            <a:ext cx="982458" cy="54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6" descr="14 Vintage Toys You Can Buy Today That Will Bring Back Memories">
            <a:extLst>
              <a:ext uri="{FF2B5EF4-FFF2-40B4-BE49-F238E27FC236}">
                <a16:creationId xmlns:a16="http://schemas.microsoft.com/office/drawing/2014/main" id="{9A671850-8573-47BA-ABCF-CAAD5A166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864" y="302926"/>
            <a:ext cx="1077346" cy="82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4" descr="Vintage Toys">
            <a:extLst>
              <a:ext uri="{FF2B5EF4-FFF2-40B4-BE49-F238E27FC236}">
                <a16:creationId xmlns:a16="http://schemas.microsoft.com/office/drawing/2014/main" id="{4CA983D6-B705-49F1-9405-DBCC9D6AD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18" y="213576"/>
            <a:ext cx="771462" cy="1166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0" descr="Old toys - BRIO">
            <a:extLst>
              <a:ext uri="{FF2B5EF4-FFF2-40B4-BE49-F238E27FC236}">
                <a16:creationId xmlns:a16="http://schemas.microsoft.com/office/drawing/2014/main" id="{C2084D84-2CDF-47B7-8080-AB7A49E16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178" y="326025"/>
            <a:ext cx="1187669" cy="81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Antique Blue Toy Car. Looks like dad&amp;#39;s old toy.... | Antique toys, Retro  toys, Old toys">
            <a:extLst>
              <a:ext uri="{FF2B5EF4-FFF2-40B4-BE49-F238E27FC236}">
                <a16:creationId xmlns:a16="http://schemas.microsoft.com/office/drawing/2014/main" id="{FC378B1A-43CF-4E81-9F03-C2B628E07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612" y="485216"/>
            <a:ext cx="982088" cy="498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Vintage Toys Pictures | Download Free Images on Unsplash">
            <a:extLst>
              <a:ext uri="{FF2B5EF4-FFF2-40B4-BE49-F238E27FC236}">
                <a16:creationId xmlns:a16="http://schemas.microsoft.com/office/drawing/2014/main" id="{6E21C0DA-C6B7-404D-93A6-130B9B86E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501" y="387590"/>
            <a:ext cx="957141" cy="641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50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B4DCC9BF58CF49B510C7147B61307B" ma:contentTypeVersion="13" ma:contentTypeDescription="Create a new document." ma:contentTypeScope="" ma:versionID="f468496a37512b84352a128c491ab225">
  <xsd:schema xmlns:xsd="http://www.w3.org/2001/XMLSchema" xmlns:xs="http://www.w3.org/2001/XMLSchema" xmlns:p="http://schemas.microsoft.com/office/2006/metadata/properties" xmlns:ns2="5bd06163-20c3-479d-9faf-2e7bba9370f9" xmlns:ns3="64df4202-7d72-4963-97b2-606acafd052a" targetNamespace="http://schemas.microsoft.com/office/2006/metadata/properties" ma:root="true" ma:fieldsID="3b8af5597b087e1a5a6687b24ba017f2" ns2:_="" ns3:_="">
    <xsd:import namespace="5bd06163-20c3-479d-9faf-2e7bba9370f9"/>
    <xsd:import namespace="64df4202-7d72-4963-97b2-606acafd0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d06163-20c3-479d-9faf-2e7bba9370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a3a86a1-ad49-4381-ac46-bbecd32f60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df4202-7d72-4963-97b2-606acafd0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76aeac9-cf24-4535-9e60-0be1edca33c5}" ma:internalName="TaxCatchAll" ma:showField="CatchAllData" ma:web="64df4202-7d72-4963-97b2-606acafd0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df4202-7d72-4963-97b2-606acafd052a" xsi:nil="true"/>
    <lcf76f155ced4ddcb4097134ff3c332f xmlns="5bd06163-20c3-479d-9faf-2e7bba9370f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F75EDD6-69E4-4217-9F80-45F2DB7AC3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BFEE65-810E-4F56-AE01-820D1CECF3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d06163-20c3-479d-9faf-2e7bba9370f9"/>
    <ds:schemaRef ds:uri="64df4202-7d72-4963-97b2-606acafd0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021D69-9BC0-4616-87E5-308AC608ABD1}">
  <ds:schemaRefs>
    <ds:schemaRef ds:uri="http://schemas.microsoft.com/office/2006/metadata/properties"/>
    <ds:schemaRef ds:uri="http://schemas.microsoft.com/office/infopath/2007/PartnerControls"/>
    <ds:schemaRef ds:uri="64df4202-7d72-4963-97b2-606acafd052a"/>
    <ds:schemaRef ds:uri="5bd06163-20c3-479d-9faf-2e7bba9370f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818</Words>
  <Application>Microsoft Office PowerPoint</Application>
  <PresentationFormat>On-screen Show (4:3)</PresentationFormat>
  <Paragraphs>87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John</dc:creator>
  <cp:lastModifiedBy>Krisztina Molnar</cp:lastModifiedBy>
  <cp:revision>68</cp:revision>
  <cp:lastPrinted>2018-09-05T13:21:44Z</cp:lastPrinted>
  <dcterms:created xsi:type="dcterms:W3CDTF">2016-12-14T14:58:46Z</dcterms:created>
  <dcterms:modified xsi:type="dcterms:W3CDTF">2024-11-28T16:17:07Z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0x01010009B4DCC9BF58CF49B510C7147B61307B</vt:lpwstr>
  </property>
  <property fmtid="{D5CDD505-2E9C-101B-9397-08002B2CF9AE}" pid="3" name="Order">
    <vt:r8>301600</vt:r8>
  </property>
  <property fmtid="{D5CDD505-2E9C-101B-9397-08002B2CF9AE}" pid="4" name="MediaServiceImageTags">
    <vt:lpwstr/>
  </property>
</Properties>
</file>